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0"/>
  </p:notesMasterIdLst>
  <p:sldIdLst>
    <p:sldId id="382" r:id="rId2"/>
    <p:sldId id="384" r:id="rId3"/>
    <p:sldId id="385" r:id="rId4"/>
    <p:sldId id="386" r:id="rId5"/>
    <p:sldId id="392" r:id="rId6"/>
    <p:sldId id="393" r:id="rId7"/>
    <p:sldId id="394" r:id="rId8"/>
    <p:sldId id="398" r:id="rId9"/>
    <p:sldId id="399" r:id="rId10"/>
    <p:sldId id="457" r:id="rId11"/>
    <p:sldId id="400" r:id="rId12"/>
    <p:sldId id="402" r:id="rId13"/>
    <p:sldId id="396" r:id="rId14"/>
    <p:sldId id="397" r:id="rId15"/>
    <p:sldId id="403" r:id="rId16"/>
    <p:sldId id="404" r:id="rId17"/>
    <p:sldId id="387" r:id="rId18"/>
    <p:sldId id="405" r:id="rId19"/>
    <p:sldId id="406" r:id="rId20"/>
    <p:sldId id="407" r:id="rId21"/>
    <p:sldId id="408" r:id="rId22"/>
    <p:sldId id="409" r:id="rId23"/>
    <p:sldId id="410" r:id="rId24"/>
    <p:sldId id="411" r:id="rId25"/>
    <p:sldId id="412" r:id="rId26"/>
    <p:sldId id="414" r:id="rId27"/>
    <p:sldId id="415" r:id="rId28"/>
    <p:sldId id="418" r:id="rId29"/>
    <p:sldId id="419" r:id="rId30"/>
    <p:sldId id="421" r:id="rId31"/>
    <p:sldId id="413"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49" r:id="rId59"/>
    <p:sldId id="450" r:id="rId60"/>
    <p:sldId id="452" r:id="rId61"/>
    <p:sldId id="454" r:id="rId62"/>
    <p:sldId id="455" r:id="rId63"/>
    <p:sldId id="388" r:id="rId64"/>
    <p:sldId id="456" r:id="rId65"/>
    <p:sldId id="389" r:id="rId66"/>
    <p:sldId id="390" r:id="rId67"/>
    <p:sldId id="391" r:id="rId68"/>
    <p:sldId id="38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3" autoAdjust="0"/>
    <p:restoredTop sz="94660"/>
  </p:normalViewPr>
  <p:slideViewPr>
    <p:cSldViewPr>
      <p:cViewPr varScale="1">
        <p:scale>
          <a:sx n="143" d="100"/>
          <a:sy n="143" d="100"/>
        </p:scale>
        <p:origin x="-64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CEE41-D71D-408F-949C-CA4708EFF3A6}" type="datetimeFigureOut">
              <a:rPr lang="en-US" smtClean="0"/>
              <a:pPr/>
              <a:t>11/14/2011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5B5604-F0F3-402E-ADB4-32C80E2DDAA8}" type="slidenum">
              <a:rPr lang="en-US" smtClean="0"/>
              <a:pPr/>
              <a:t>‹#›</a:t>
            </a:fld>
            <a:endParaRPr lang="en-US"/>
          </a:p>
        </p:txBody>
      </p:sp>
    </p:spTree>
    <p:extLst>
      <p:ext uri="{BB962C8B-B14F-4D97-AF65-F5344CB8AC3E}">
        <p14:creationId xmlns:p14="http://schemas.microsoft.com/office/powerpoint/2010/main" val="3648629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685800" y="2130425"/>
            <a:ext cx="7772400" cy="1679575"/>
          </a:xfrm>
        </p:spPr>
        <p:txBody>
          <a:bodyPr/>
          <a:lstStyle>
            <a:lvl1pPr>
              <a:defRPr/>
            </a:lvl1pPr>
          </a:lstStyle>
          <a:p>
            <a:r>
              <a:rPr lang="en-US" dirty="0" smtClean="0"/>
              <a:t>Chapter 10</a:t>
            </a:r>
            <a:endParaRPr lang="en-US" dirty="0"/>
          </a:p>
        </p:txBody>
      </p:sp>
      <p:sp>
        <p:nvSpPr>
          <p:cNvPr id="3" name="Subtitle 2"/>
          <p:cNvSpPr>
            <a:spLocks noGrp="1"/>
          </p:cNvSpPr>
          <p:nvPr>
            <p:ph type="subTitle" idx="1" hasCustomPrompt="1"/>
          </p:nvPr>
        </p:nvSpPr>
        <p:spPr>
          <a:xfrm>
            <a:off x="685800" y="4267200"/>
            <a:ext cx="7772400" cy="762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Fletcher Dunn and Ian Parberry</a:t>
            </a:r>
            <a:endParaRPr lang="en-US" dirty="0"/>
          </a:p>
        </p:txBody>
      </p:sp>
      <p:sp>
        <p:nvSpPr>
          <p:cNvPr id="4" name="Date Placeholder 3"/>
          <p:cNvSpPr>
            <a:spLocks noGrp="1"/>
          </p:cNvSpPr>
          <p:nvPr>
            <p:ph type="dt" sz="half" idx="10"/>
          </p:nvPr>
        </p:nvSpPr>
        <p:spPr>
          <a:xfrm>
            <a:off x="457200" y="6248400"/>
            <a:ext cx="2133600" cy="365125"/>
          </a:xfrm>
        </p:spPr>
        <p:txBody>
          <a:bodyPr/>
          <a:lstStyle/>
          <a:p>
            <a:r>
              <a:rPr lang="en-US" smtClean="0"/>
              <a:t>Chapter 12  Notes</a:t>
            </a:r>
            <a:endParaRPr lang="en-US"/>
          </a:p>
        </p:txBody>
      </p:sp>
      <p:sp>
        <p:nvSpPr>
          <p:cNvPr id="5" name="Footer Placeholder 4"/>
          <p:cNvSpPr>
            <a:spLocks noGrp="1"/>
          </p:cNvSpPr>
          <p:nvPr>
            <p:ph type="ftr" sz="quarter" idx="11"/>
          </p:nvPr>
        </p:nvSpPr>
        <p:spPr>
          <a:xfrm>
            <a:off x="3124200" y="6248400"/>
            <a:ext cx="2895600" cy="365125"/>
          </a:xfrm>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pPr/>
              <a:t>‹#›</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4101" name="Picture 5"/>
          <p:cNvPicPr>
            <a:picLocks noChangeAspect="1" noChangeArrowheads="1"/>
          </p:cNvPicPr>
          <p:nvPr/>
        </p:nvPicPr>
        <p:blipFill>
          <a:blip r:embed="rId4" cstate="print"/>
          <a:srcRect/>
          <a:stretch>
            <a:fillRect/>
          </a:stretch>
        </p:blipFill>
        <p:spPr bwMode="auto">
          <a:xfrm>
            <a:off x="0" y="2133600"/>
            <a:ext cx="9144000" cy="1655896"/>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2053"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28600"/>
            <a:ext cx="6781800" cy="11890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248400"/>
            <a:ext cx="2133600" cy="365125"/>
          </a:xfrm>
        </p:spPr>
        <p:txBody>
          <a:bodyPr/>
          <a:lstStyle>
            <a:lvl1pPr>
              <a:defRPr>
                <a:solidFill>
                  <a:schemeClr val="bg1"/>
                </a:solidFill>
              </a:defRPr>
            </a:lvl1pPr>
          </a:lstStyle>
          <a:p>
            <a:r>
              <a:rPr lang="en-US" smtClean="0"/>
              <a:t>Chapter 12  Notes</a:t>
            </a:r>
            <a:endParaRPr lang="en-US"/>
          </a:p>
        </p:txBody>
      </p:sp>
      <p:sp>
        <p:nvSpPr>
          <p:cNvPr id="5" name="Footer Placeholder 4"/>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Chapter 12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Chapter 12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8"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85800" y="228600"/>
            <a:ext cx="7772400" cy="1189038"/>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12  Notes</a:t>
            </a:r>
            <a:endParaRPr lang="en-US"/>
          </a:p>
        </p:txBody>
      </p:sp>
      <p:sp>
        <p:nvSpPr>
          <p:cNvPr id="4" name="Footer Placeholder 3"/>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5" name="Slide Number Placeholder 4"/>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 name="Date Placeholder 1"/>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12  Notes</a:t>
            </a:r>
            <a:endParaRPr lang="en-US"/>
          </a:p>
        </p:txBody>
      </p:sp>
      <p:sp>
        <p:nvSpPr>
          <p:cNvPr id="3" name="Footer Placeholder 2"/>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a:p>
        </p:txBody>
      </p:sp>
      <p:sp>
        <p:nvSpPr>
          <p:cNvPr id="4" name="Slide Number Placeholder 3"/>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12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12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4638"/>
            <a:ext cx="6553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Chapter 12  Notes</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3D Math Primer for Graphics &amp; Game Dev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p:txStyles>
    <p:titleStyle>
      <a:lvl1pPr algn="l" defTabSz="914400" rtl="0" eaLnBrk="1" latinLnBrk="0" hangingPunct="1">
        <a:spcBef>
          <a:spcPct val="0"/>
        </a:spcBef>
        <a:buNone/>
        <a:defRPr sz="38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3600"/>
            <a:ext cx="8229600" cy="1600200"/>
          </a:xfrm>
        </p:spPr>
        <p:txBody>
          <a:bodyPr>
            <a:noAutofit/>
          </a:bodyPr>
          <a:lstStyle/>
          <a:p>
            <a:pPr lvl="0">
              <a:spcBef>
                <a:spcPts val="0"/>
              </a:spcBef>
            </a:pPr>
            <a:r>
              <a:rPr lang="en-US" sz="2800" dirty="0" smtClean="0"/>
              <a:t>Chapter 12: </a:t>
            </a:r>
            <a:r>
              <a:rPr lang="en-US" sz="4800" dirty="0" smtClean="0"/>
              <a:t/>
            </a:r>
            <a:br>
              <a:rPr lang="en-US" sz="4800" dirty="0" smtClean="0"/>
            </a:br>
            <a:r>
              <a:rPr lang="en-US" sz="3600" dirty="0" smtClean="0"/>
              <a:t>Mechanics 2: Linear &amp; Rotational Dynamics</a:t>
            </a:r>
            <a:endParaRPr lang="en-US" sz="3600" dirty="0"/>
          </a:p>
        </p:txBody>
      </p:sp>
      <p:sp>
        <p:nvSpPr>
          <p:cNvPr id="3" name="Subtitle 2"/>
          <p:cNvSpPr>
            <a:spLocks noGrp="1"/>
          </p:cNvSpPr>
          <p:nvPr>
            <p:ph type="subTitle" idx="1"/>
          </p:nvPr>
        </p:nvSpPr>
        <p:spPr>
          <a:xfrm>
            <a:off x="4876800" y="4495800"/>
            <a:ext cx="3276600" cy="1219200"/>
          </a:xfrm>
        </p:spPr>
        <p:txBody>
          <a:bodyPr>
            <a:normAutofit/>
          </a:bodyPr>
          <a:lstStyle/>
          <a:p>
            <a:pPr algn="ctr">
              <a:spcBef>
                <a:spcPts val="1200"/>
              </a:spcBef>
            </a:pPr>
            <a:r>
              <a:rPr lang="en-US" dirty="0" smtClean="0">
                <a:solidFill>
                  <a:srgbClr val="235318"/>
                </a:solidFill>
              </a:rPr>
              <a:t>Ian Parberry</a:t>
            </a:r>
          </a:p>
          <a:p>
            <a:pPr algn="ctr">
              <a:spcBef>
                <a:spcPts val="0"/>
              </a:spcBef>
            </a:pPr>
            <a:r>
              <a:rPr lang="en-US" sz="2200" i="1" dirty="0" smtClean="0">
                <a:solidFill>
                  <a:srgbClr val="235318"/>
                </a:solidFill>
              </a:rPr>
              <a:t>University of North Texas</a:t>
            </a:r>
            <a:endParaRPr lang="en-US" sz="2200" i="1" dirty="0">
              <a:solidFill>
                <a:srgbClr val="235318"/>
              </a:solidFill>
            </a:endParaRPr>
          </a:p>
        </p:txBody>
      </p:sp>
      <p:sp>
        <p:nvSpPr>
          <p:cNvPr id="14" name="Subtitle 2"/>
          <p:cNvSpPr txBox="1">
            <a:spLocks/>
          </p:cNvSpPr>
          <p:nvPr/>
        </p:nvSpPr>
        <p:spPr>
          <a:xfrm>
            <a:off x="106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Fletcher Dunn</a:t>
            </a:r>
          </a:p>
          <a:p>
            <a:pPr lvl="0" algn="ctr">
              <a:defRPr/>
            </a:pPr>
            <a:r>
              <a:rPr lang="en-US" sz="2400" i="1" dirty="0" smtClean="0">
                <a:solidFill>
                  <a:srgbClr val="235318"/>
                </a:solidFill>
              </a:rPr>
              <a:t>Valve Software</a:t>
            </a:r>
          </a:p>
        </p:txBody>
      </p:sp>
      <p:sp>
        <p:nvSpPr>
          <p:cNvPr id="7" name="Title 1"/>
          <p:cNvSpPr txBox="1">
            <a:spLocks/>
          </p:cNvSpPr>
          <p:nvPr/>
        </p:nvSpPr>
        <p:spPr>
          <a:xfrm>
            <a:off x="304800" y="6248400"/>
            <a:ext cx="8534400" cy="381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3D Math Primer for Graphics &amp; Game Development </a:t>
            </a:r>
            <a:endParaRPr kumimoji="0" lang="en-US" sz="2400" b="0" i="1"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6" name="Picture 2" descr="File:GodfreyKneller-IsaacNewton-1689.jpg"/>
          <p:cNvPicPr>
            <a:picLocks noChangeAspect="1" noChangeArrowheads="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28600" y="228600"/>
            <a:ext cx="721242"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94889" y="228600"/>
            <a:ext cx="655252"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695188" y="228600"/>
            <a:ext cx="1279002"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File:Charles de coulomb.jp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19237" y="229157"/>
            <a:ext cx="728866" cy="990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793150" y="229156"/>
            <a:ext cx="1640983" cy="9900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File:13 Portrait of Robert Hooke.JPG"/>
          <p:cNvPicPr>
            <a:picLocks noChangeAspect="1" noChangeArrowheads="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479180" y="229157"/>
            <a:ext cx="830452" cy="990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354679" y="229156"/>
            <a:ext cx="1525072" cy="973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9"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924800" y="228600"/>
            <a:ext cx="973911" cy="973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Equations</a:t>
            </a:r>
            <a:endParaRPr lang="en-US" dirty="0"/>
          </a:p>
        </p:txBody>
      </p:sp>
      <p:sp>
        <p:nvSpPr>
          <p:cNvPr id="3" name="Content Placeholder 2"/>
          <p:cNvSpPr>
            <a:spLocks noGrp="1"/>
          </p:cNvSpPr>
          <p:nvPr>
            <p:ph idx="1"/>
          </p:nvPr>
        </p:nvSpPr>
        <p:spPr/>
        <p:txBody>
          <a:bodyPr>
            <a:normAutofit/>
          </a:bodyPr>
          <a:lstStyle/>
          <a:p>
            <a:pPr marL="0" indent="0">
              <a:buNone/>
            </a:pPr>
            <a:r>
              <a:rPr lang="en-US" dirty="0"/>
              <a:t>When solving problems analytically, this means solving differential equations. We don't use any differential equations in this book because there are only a few simple cases that we will look at analytically. Numerical methods of integration must be used. Later, we examine Euler integration, which is the most simple method imaginable, but also the one used by most real-time rigid body simulators.</a:t>
            </a:r>
          </a:p>
          <a:p>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7144585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Inertial Reference Frames</a:t>
            </a:r>
            <a:endParaRPr lang="en-US" dirty="0"/>
          </a:p>
        </p:txBody>
      </p:sp>
      <p:sp>
        <p:nvSpPr>
          <p:cNvPr id="3" name="Content Placeholder 2"/>
          <p:cNvSpPr>
            <a:spLocks noGrp="1"/>
          </p:cNvSpPr>
          <p:nvPr>
            <p:ph idx="1"/>
          </p:nvPr>
        </p:nvSpPr>
        <p:spPr>
          <a:xfrm>
            <a:off x="457200" y="1600200"/>
            <a:ext cx="5334000" cy="4525963"/>
          </a:xfrm>
        </p:spPr>
        <p:txBody>
          <a:bodyPr>
            <a:normAutofit fontScale="85000" lnSpcReduction="10000"/>
          </a:bodyPr>
          <a:lstStyle/>
          <a:p>
            <a:r>
              <a:rPr lang="en-US" dirty="0" smtClean="0"/>
              <a:t>This only works in a reference frame that is not accelerating.</a:t>
            </a:r>
          </a:p>
          <a:p>
            <a:r>
              <a:rPr lang="en-US" dirty="0" smtClean="0"/>
              <a:t>You have to invent fictional forces to explain why objects are not accelerating according to Newton’s 1</a:t>
            </a:r>
            <a:r>
              <a:rPr lang="en-US" baseline="30000" dirty="0" smtClean="0"/>
              <a:t>st</a:t>
            </a:r>
            <a:r>
              <a:rPr lang="en-US" dirty="0" smtClean="0"/>
              <a:t> and 2</a:t>
            </a:r>
            <a:r>
              <a:rPr lang="en-US" baseline="30000" dirty="0" smtClean="0"/>
              <a:t>nd</a:t>
            </a:r>
            <a:r>
              <a:rPr lang="en-US" dirty="0" smtClean="0"/>
              <a:t> laws.</a:t>
            </a:r>
          </a:p>
          <a:p>
            <a:r>
              <a:rPr lang="en-US" dirty="0"/>
              <a:t>A robot in a falling </a:t>
            </a:r>
            <a:r>
              <a:rPr lang="en-US" dirty="0" smtClean="0"/>
              <a:t>elevator is </a:t>
            </a:r>
            <a:r>
              <a:rPr lang="en-US" dirty="0"/>
              <a:t>in a </a:t>
            </a:r>
            <a:r>
              <a:rPr lang="en-US" dirty="0" err="1" smtClean="0"/>
              <a:t>noninertial</a:t>
            </a:r>
            <a:r>
              <a:rPr lang="en-US" dirty="0"/>
              <a:t> </a:t>
            </a:r>
            <a:r>
              <a:rPr lang="en-US" dirty="0" smtClean="0"/>
              <a:t>frame. He </a:t>
            </a:r>
            <a:r>
              <a:rPr lang="en-US" dirty="0"/>
              <a:t>must invent a </a:t>
            </a:r>
            <a:r>
              <a:rPr lang="en-US" dirty="0" smtClean="0"/>
              <a:t>fictitious upward </a:t>
            </a:r>
            <a:r>
              <a:rPr lang="en-US" dirty="0"/>
              <a:t>force to </a:t>
            </a:r>
            <a:r>
              <a:rPr lang="en-US" dirty="0" smtClean="0"/>
              <a:t>counteract gravity </a:t>
            </a:r>
            <a:r>
              <a:rPr lang="en-US" dirty="0"/>
              <a:t>to explain why </a:t>
            </a:r>
            <a:r>
              <a:rPr lang="en-US" dirty="0" smtClean="0"/>
              <a:t>his herring </a:t>
            </a:r>
            <a:r>
              <a:rPr lang="en-US" dirty="0"/>
              <a:t>sandwich </a:t>
            </a:r>
            <a:r>
              <a:rPr lang="en-US" dirty="0" smtClean="0"/>
              <a:t>doesn’t fall</a:t>
            </a:r>
            <a:r>
              <a:rPr lang="en-US" dirty="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463" y="1752600"/>
            <a:ext cx="282892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8596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341" y="381000"/>
            <a:ext cx="6553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457200" y="3962400"/>
            <a:ext cx="8229600" cy="21637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To a passing alien who is not accelerating, Newton’s laws work just fine, and there is no need to invent a fictional force.</a:t>
            </a:r>
            <a:endParaRPr lang="en-US" dirty="0"/>
          </a:p>
        </p:txBody>
      </p:sp>
    </p:spTree>
    <p:extLst>
      <p:ext uri="{BB962C8B-B14F-4D97-AF65-F5344CB8AC3E}">
        <p14:creationId xmlns:p14="http://schemas.microsoft.com/office/powerpoint/2010/main" val="3135795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Third Law</a:t>
            </a:r>
            <a:endParaRPr lang="en-US" dirty="0"/>
          </a:p>
        </p:txBody>
      </p:sp>
      <p:sp>
        <p:nvSpPr>
          <p:cNvPr id="3" name="Content Placeholder 2"/>
          <p:cNvSpPr>
            <a:spLocks noGrp="1"/>
          </p:cNvSpPr>
          <p:nvPr>
            <p:ph idx="1"/>
          </p:nvPr>
        </p:nvSpPr>
        <p:spPr>
          <a:xfrm>
            <a:off x="457200" y="2286000"/>
            <a:ext cx="8229600" cy="2209799"/>
          </a:xfrm>
          <a:ln w="50800">
            <a:solidFill>
              <a:schemeClr val="accent3">
                <a:lumMod val="50000"/>
              </a:schemeClr>
            </a:solidFill>
          </a:ln>
        </p:spPr>
        <p:txBody>
          <a:bodyPr anchor="ctr"/>
          <a:lstStyle/>
          <a:p>
            <a:pPr marL="182880" indent="0">
              <a:buNone/>
            </a:pPr>
            <a:r>
              <a:rPr lang="en-US" dirty="0"/>
              <a:t>To every action there is always an equal and opposite reaction. Or, </a:t>
            </a:r>
            <a:r>
              <a:rPr lang="en-US" dirty="0" smtClean="0"/>
              <a:t>the forces </a:t>
            </a:r>
            <a:r>
              <a:rPr lang="en-US" dirty="0"/>
              <a:t>of two bodies on each other are always equal and are directed </a:t>
            </a:r>
            <a:r>
              <a:rPr lang="en-US" dirty="0" smtClean="0"/>
              <a:t>in opposite </a:t>
            </a:r>
            <a:r>
              <a:rPr lang="en-US" dirty="0"/>
              <a:t>directions.</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091066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492" y="172423"/>
            <a:ext cx="5459016" cy="5867400"/>
          </a:xfrm>
          <a:prstGeom prst="rect">
            <a:avLst/>
          </a:prstGeom>
          <a:noFill/>
          <a:ln>
            <a:noFill/>
          </a:ln>
          <a:effectLst>
            <a:outerShdw blurRad="4445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266" y="4572000"/>
            <a:ext cx="3898767" cy="584815"/>
          </a:xfrm>
          <a:prstGeom prst="rect">
            <a:avLst/>
          </a:prstGeom>
          <a:noFill/>
          <a:ln>
            <a:noFill/>
          </a:ln>
          <a:effectLst>
            <a:outerShdw blurRad="495300" dir="2700000" sx="103000" sy="103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64680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542" y="2286000"/>
            <a:ext cx="432893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76400"/>
                <a:ext cx="4800601" cy="3962400"/>
              </a:xfrm>
            </p:spPr>
            <p:txBody>
              <a:bodyPr>
                <a:normAutofit/>
              </a:bodyPr>
              <a:lstStyle/>
              <a:p>
                <a:pPr marL="0" indent="0">
                  <a:buNone/>
                </a:pPr>
                <a:r>
                  <a:rPr lang="en-US" dirty="0" smtClean="0"/>
                  <a:t>There are four forces here.</a:t>
                </a:r>
              </a:p>
              <a:p>
                <a:pPr marL="514350" indent="-514350">
                  <a:spcBef>
                    <a:spcPts val="0"/>
                  </a:spcBef>
                  <a:buFont typeface="+mj-lt"/>
                  <a:buAutoNum type="arabicPeriod"/>
                </a:pPr>
                <a:r>
                  <a:rPr lang="en-US" dirty="0" smtClean="0"/>
                  <a:t>Moe pushing the box.</a:t>
                </a:r>
              </a:p>
              <a:p>
                <a:pPr marL="514350" indent="-514350">
                  <a:spcBef>
                    <a:spcPts val="0"/>
                  </a:spcBef>
                  <a:buFont typeface="+mj-lt"/>
                  <a:buAutoNum type="arabicPeriod"/>
                </a:pPr>
                <a:r>
                  <a:rPr lang="en-US" dirty="0" smtClean="0"/>
                  <a:t>The box pushing Moe.</a:t>
                </a:r>
              </a:p>
              <a:p>
                <a:pPr marL="514350" indent="-514350">
                  <a:spcBef>
                    <a:spcPts val="0"/>
                  </a:spcBef>
                  <a:buFont typeface="+mj-lt"/>
                  <a:buAutoNum type="arabicPeriod"/>
                </a:pPr>
                <a:r>
                  <a:rPr lang="en-US" dirty="0" smtClean="0"/>
                  <a:t>Moe pushing the Earth.</a:t>
                </a:r>
              </a:p>
              <a:p>
                <a:pPr marL="514350" indent="-514350">
                  <a:spcBef>
                    <a:spcPts val="0"/>
                  </a:spcBef>
                  <a:buFont typeface="+mj-lt"/>
                  <a:buAutoNum type="arabicPeriod"/>
                </a:pPr>
                <a:r>
                  <a:rPr lang="en-US" dirty="0" smtClean="0"/>
                  <a:t>The Earth pushing Moe.</a:t>
                </a:r>
              </a:p>
              <a:p>
                <a:pPr marL="0" indent="0">
                  <a:spcBef>
                    <a:spcPts val="0"/>
                  </a:spcBef>
                  <a:buNone/>
                </a:pPr>
                <a:r>
                  <a:rPr lang="en-US" dirty="0" smtClean="0"/>
                  <a:t>Note that </a:t>
                </a:r>
                <a14:m>
                  <m:oMath xmlns:m="http://schemas.openxmlformats.org/officeDocument/2006/math">
                    <m:sSub>
                      <m:sSubPr>
                        <m:ctrlPr>
                          <a:rPr lang="en-US" b="0" i="1" smtClean="0">
                            <a:latin typeface="Cambria Math"/>
                          </a:rPr>
                        </m:ctrlPr>
                      </m:sSubPr>
                      <m:e>
                        <m:r>
                          <a:rPr lang="en-US" b="1" i="0">
                            <a:latin typeface="Cambria Math"/>
                          </a:rPr>
                          <m:t>𝐟</m:t>
                        </m:r>
                      </m:e>
                      <m:sub>
                        <m:r>
                          <a:rPr lang="en-US" b="0" i="1" smtClean="0">
                            <a:latin typeface="Cambria Math"/>
                          </a:rPr>
                          <m:t>𝐸𝑎𝑟𝑡h</m:t>
                        </m:r>
                      </m:sub>
                    </m:sSub>
                  </m:oMath>
                </a14:m>
                <a:r>
                  <a:rPr lang="en-US" dirty="0" smtClean="0"/>
                  <a:t> and </a:t>
                </a:r>
                <a14:m>
                  <m:oMath xmlns:m="http://schemas.openxmlformats.org/officeDocument/2006/math">
                    <m:sSub>
                      <m:sSubPr>
                        <m:ctrlPr>
                          <a:rPr lang="en-US" i="1">
                            <a:latin typeface="Cambria Math"/>
                          </a:rPr>
                        </m:ctrlPr>
                      </m:sSubPr>
                      <m:e>
                        <m:r>
                          <a:rPr lang="en-US" b="1">
                            <a:latin typeface="Cambria Math"/>
                          </a:rPr>
                          <m:t>𝐟</m:t>
                        </m:r>
                      </m:e>
                      <m:sub>
                        <m:r>
                          <a:rPr lang="en-US" b="0" i="1" smtClean="0">
                            <a:latin typeface="Cambria Math"/>
                          </a:rPr>
                          <m:t>𝐵𝑜𝑥</m:t>
                        </m:r>
                      </m:sub>
                    </m:sSub>
                  </m:oMath>
                </a14:m>
                <a:r>
                  <a:rPr lang="en-US" dirty="0"/>
                  <a:t> </a:t>
                </a:r>
                <a:r>
                  <a:rPr lang="en-US" dirty="0" smtClean="0"/>
                  <a:t>cancel out.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76400"/>
                <a:ext cx="4800601" cy="3962400"/>
              </a:xfrm>
              <a:blipFill rotWithShape="1">
                <a:blip r:embed="rId3"/>
                <a:stretch>
                  <a:fillRect l="-3299" t="-2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446576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89038"/>
          </a:xfrm>
        </p:spPr>
        <p:txBody>
          <a:bodyPr>
            <a:normAutofit/>
          </a:bodyPr>
          <a:lstStyle/>
          <a:p>
            <a:r>
              <a:rPr lang="en-US" dirty="0" smtClean="0"/>
              <a:t>Consequence of Newton’s 3</a:t>
            </a:r>
            <a:r>
              <a:rPr lang="en-US" baseline="30000" dirty="0" smtClean="0"/>
              <a:t>rd</a:t>
            </a:r>
            <a:r>
              <a:rPr lang="en-US" dirty="0" smtClean="0"/>
              <a:t> Law</a:t>
            </a:r>
            <a:endParaRPr lang="en-US" dirty="0"/>
          </a:p>
        </p:txBody>
      </p:sp>
      <p:sp>
        <p:nvSpPr>
          <p:cNvPr id="3" name="Content Placeholder 2"/>
          <p:cNvSpPr>
            <a:spLocks noGrp="1"/>
          </p:cNvSpPr>
          <p:nvPr>
            <p:ph idx="1"/>
          </p:nvPr>
        </p:nvSpPr>
        <p:spPr/>
        <p:txBody>
          <a:bodyPr/>
          <a:lstStyle/>
          <a:p>
            <a:r>
              <a:rPr lang="en-US" dirty="0" smtClean="0"/>
              <a:t>As long as the internal forces cancel out, we are justified in representing a complex body by a single point or particle.</a:t>
            </a:r>
          </a:p>
          <a:p>
            <a:r>
              <a:rPr lang="en-US" dirty="0" smtClean="0"/>
              <a:t>This is called </a:t>
            </a:r>
            <a:r>
              <a:rPr lang="en-US" i="1" dirty="0" smtClean="0"/>
              <a:t>rigid body dynamics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7218044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12.2:</a:t>
            </a:r>
            <a:br>
              <a:rPr lang="en-US" sz="2700" dirty="0" smtClean="0"/>
            </a:br>
            <a:r>
              <a:rPr lang="en-US" sz="4000" dirty="0" smtClean="0"/>
              <a:t>Some Simple Force Laws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17</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89038"/>
          </a:xfrm>
        </p:spPr>
        <p:txBody>
          <a:bodyPr>
            <a:normAutofit/>
          </a:bodyPr>
          <a:lstStyle/>
          <a:p>
            <a:r>
              <a:rPr lang="en-US" dirty="0" smtClean="0"/>
              <a:t>Gravity in the Real World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spcAft>
                    <a:spcPts val="1200"/>
                  </a:spcAft>
                  <a:buNone/>
                </a:pPr>
                <a:r>
                  <a:rPr lang="en-US" dirty="0" smtClean="0"/>
                  <a:t>Newton’s Law of Universal Gravitation:</a:t>
                </a:r>
              </a:p>
              <a:p>
                <a:pPr marL="0" indent="0">
                  <a:spcBef>
                    <a:spcPts val="1200"/>
                  </a:spcBef>
                  <a:spcAft>
                    <a:spcPts val="600"/>
                  </a:spcAft>
                  <a:buNone/>
                </a:pPr>
                <a14:m>
                  <m:oMathPara xmlns:m="http://schemas.openxmlformats.org/officeDocument/2006/math">
                    <m:oMathParaPr>
                      <m:jc m:val="centerGroup"/>
                    </m:oMathParaPr>
                    <m:oMath xmlns:m="http://schemas.openxmlformats.org/officeDocument/2006/math">
                      <m:r>
                        <a:rPr lang="en-US" b="0" i="1" smtClean="0">
                          <a:latin typeface="Cambria Math"/>
                        </a:rPr>
                        <m:t>𝑓</m:t>
                      </m:r>
                      <m:r>
                        <a:rPr lang="en-US" b="0" i="1" smtClean="0">
                          <a:latin typeface="Cambria Math"/>
                        </a:rPr>
                        <m:t>=</m:t>
                      </m:r>
                      <m:r>
                        <a:rPr lang="en-US" b="0" i="1" smtClean="0">
                          <a:latin typeface="Cambria Math"/>
                        </a:rPr>
                        <m:t>𝐺</m:t>
                      </m:r>
                      <m:f>
                        <m:fPr>
                          <m:ctrlPr>
                            <a:rPr lang="en-US" b="0" i="1" smtClean="0">
                              <a:latin typeface="Cambria Math"/>
                            </a:rPr>
                          </m:ctrlPr>
                        </m:fPr>
                        <m:num>
                          <m:sSub>
                            <m:sSubPr>
                              <m:ctrlPr>
                                <a:rPr lang="en-US" i="1">
                                  <a:latin typeface="Cambria Math"/>
                                </a:rPr>
                              </m:ctrlPr>
                            </m:sSubPr>
                            <m:e>
                              <m:r>
                                <a:rPr lang="en-US" i="1">
                                  <a:latin typeface="Cambria Math"/>
                                </a:rPr>
                                <m:t>𝑚</m:t>
                              </m:r>
                            </m:e>
                            <m:sub>
                              <m:r>
                                <a:rPr lang="en-US" i="1">
                                  <a:latin typeface="Cambria Math"/>
                                </a:rPr>
                                <m:t>1</m:t>
                              </m:r>
                            </m:sub>
                          </m:sSub>
                          <m:sSub>
                            <m:sSubPr>
                              <m:ctrlPr>
                                <a:rPr lang="en-US" i="1">
                                  <a:latin typeface="Cambria Math"/>
                                </a:rPr>
                              </m:ctrlPr>
                            </m:sSubPr>
                            <m:e>
                              <m:r>
                                <a:rPr lang="en-US" i="1">
                                  <a:latin typeface="Cambria Math"/>
                                </a:rPr>
                                <m:t>𝑚</m:t>
                              </m:r>
                            </m:e>
                            <m:sub>
                              <m:r>
                                <a:rPr lang="en-US" i="1">
                                  <a:latin typeface="Cambria Math"/>
                                </a:rPr>
                                <m:t>2</m:t>
                              </m:r>
                            </m:sub>
                          </m:sSub>
                        </m:num>
                        <m:den>
                          <m:sSup>
                            <m:sSupPr>
                              <m:ctrlPr>
                                <a:rPr lang="en-US" i="1">
                                  <a:latin typeface="Cambria Math"/>
                                </a:rPr>
                              </m:ctrlPr>
                            </m:sSupPr>
                            <m:e>
                              <m:r>
                                <a:rPr lang="en-US" i="1">
                                  <a:latin typeface="Cambria Math"/>
                                </a:rPr>
                                <m:t>𝑑</m:t>
                              </m:r>
                            </m:e>
                            <m:sup>
                              <m:r>
                                <a:rPr lang="en-US" i="1">
                                  <a:latin typeface="Cambria Math"/>
                                </a:rPr>
                                <m:t>2</m:t>
                              </m:r>
                            </m:sup>
                          </m:sSup>
                        </m:den>
                      </m:f>
                    </m:oMath>
                  </m:oMathPara>
                </a14:m>
                <a:endParaRPr lang="en-US" dirty="0" smtClean="0"/>
              </a:p>
              <a:p>
                <a:pPr marL="0" indent="0">
                  <a:buNone/>
                </a:pPr>
                <a:r>
                  <a:rPr lang="en-US" dirty="0" smtClean="0"/>
                  <a:t>where </a:t>
                </a:r>
                <a14:m>
                  <m:oMath xmlns:m="http://schemas.openxmlformats.org/officeDocument/2006/math">
                    <m:r>
                      <a:rPr lang="en-US" i="1">
                        <a:latin typeface="Cambria Math"/>
                      </a:rPr>
                      <m:t>𝑓</m:t>
                    </m:r>
                    <m:r>
                      <a:rPr lang="en-US" i="1">
                        <a:latin typeface="Cambria Math"/>
                      </a:rPr>
                      <m:t> </m:t>
                    </m:r>
                  </m:oMath>
                </a14:m>
                <a:r>
                  <a:rPr lang="en-US" dirty="0"/>
                  <a:t>is the magnitude of the force, </a:t>
                </a:r>
                <a14:m>
                  <m:oMath xmlns:m="http://schemas.openxmlformats.org/officeDocument/2006/math">
                    <m:sSub>
                      <m:sSubPr>
                        <m:ctrlPr>
                          <a:rPr lang="en-US" i="1">
                            <a:latin typeface="Cambria Math"/>
                          </a:rPr>
                        </m:ctrlPr>
                      </m:sSubPr>
                      <m:e>
                        <m:r>
                          <a:rPr lang="en-US" i="1">
                            <a:latin typeface="Cambria Math"/>
                          </a:rPr>
                          <m:t>𝑚</m:t>
                        </m:r>
                      </m:e>
                      <m:sub>
                        <m:r>
                          <a:rPr lang="en-US" i="1">
                            <a:latin typeface="Cambria Math"/>
                          </a:rPr>
                          <m:t>1</m:t>
                        </m:r>
                      </m:sub>
                    </m:sSub>
                  </m:oMath>
                </a14:m>
                <a:r>
                  <a:rPr lang="en-US" dirty="0"/>
                  <a:t> and </a:t>
                </a:r>
                <a14:m>
                  <m:oMath xmlns:m="http://schemas.openxmlformats.org/officeDocument/2006/math">
                    <m:sSub>
                      <m:sSubPr>
                        <m:ctrlPr>
                          <a:rPr lang="en-US" i="1">
                            <a:latin typeface="Cambria Math"/>
                          </a:rPr>
                        </m:ctrlPr>
                      </m:sSubPr>
                      <m:e>
                        <m:r>
                          <a:rPr lang="en-US" i="1">
                            <a:latin typeface="Cambria Math"/>
                          </a:rPr>
                          <m:t>𝑚</m:t>
                        </m:r>
                      </m:e>
                      <m:sub>
                        <m:r>
                          <a:rPr lang="en-US" i="1">
                            <a:latin typeface="Cambria Math"/>
                          </a:rPr>
                          <m:t>2</m:t>
                        </m:r>
                      </m:sub>
                    </m:sSub>
                  </m:oMath>
                </a14:m>
                <a:r>
                  <a:rPr lang="en-US" dirty="0"/>
                  <a:t> are the </a:t>
                </a:r>
                <a:r>
                  <a:rPr lang="en-US" dirty="0" smtClean="0"/>
                  <a:t>masses of </a:t>
                </a:r>
                <a:r>
                  <a:rPr lang="en-US" dirty="0"/>
                  <a:t>the two objects, and </a:t>
                </a:r>
                <a14:m>
                  <m:oMath xmlns:m="http://schemas.openxmlformats.org/officeDocument/2006/math">
                    <m:r>
                      <a:rPr lang="en-US" i="1">
                        <a:latin typeface="Cambria Math"/>
                      </a:rPr>
                      <m:t>𝑑</m:t>
                    </m:r>
                    <m:r>
                      <a:rPr lang="en-US" i="1">
                        <a:latin typeface="Cambria Math"/>
                      </a:rPr>
                      <m:t> </m:t>
                    </m:r>
                  </m:oMath>
                </a14:m>
                <a:r>
                  <a:rPr lang="en-US" dirty="0" smtClean="0"/>
                  <a:t>is </a:t>
                </a:r>
                <a:r>
                  <a:rPr lang="en-US" dirty="0"/>
                  <a:t>the distance between their centers of </a:t>
                </a:r>
                <a:r>
                  <a:rPr lang="en-US" dirty="0" smtClean="0"/>
                  <a:t>mass, and </a:t>
                </a:r>
                <a14:m>
                  <m:oMath xmlns:m="http://schemas.openxmlformats.org/officeDocument/2006/math">
                    <m:r>
                      <a:rPr lang="en-US" b="0" i="1" smtClean="0">
                        <a:latin typeface="Cambria Math"/>
                      </a:rPr>
                      <m:t>𝐺</m:t>
                    </m:r>
                    <m:r>
                      <a:rPr lang="en-US" b="0" i="1" smtClean="0">
                        <a:latin typeface="Cambria Math"/>
                      </a:rPr>
                      <m:t>=6.637×</m:t>
                    </m:r>
                    <m:sSup>
                      <m:sSupPr>
                        <m:ctrlPr>
                          <a:rPr lang="en-US" b="0" i="1" smtClean="0">
                            <a:latin typeface="Cambria Math"/>
                            <a:ea typeface="Cambria Math"/>
                          </a:rPr>
                        </m:ctrlPr>
                      </m:sSupPr>
                      <m:e>
                        <m:r>
                          <a:rPr lang="en-US" b="0" i="1" smtClean="0">
                            <a:latin typeface="Cambria Math"/>
                            <a:ea typeface="Cambria Math"/>
                          </a:rPr>
                          <m:t>10</m:t>
                        </m:r>
                      </m:e>
                      <m:sup>
                        <m:r>
                          <a:rPr lang="en-US" b="0" i="1" smtClean="0">
                            <a:latin typeface="Cambria Math"/>
                            <a:ea typeface="Cambria Math"/>
                          </a:rPr>
                          <m:t>−11</m:t>
                        </m:r>
                      </m:sup>
                    </m:sSup>
                    <m:r>
                      <m:rPr>
                        <m:nor/>
                      </m:rPr>
                      <a:rPr lang="en-US" b="0" i="0" smtClean="0">
                        <a:latin typeface="Cambria Math"/>
                        <a:ea typeface="Cambria Math"/>
                      </a:rPr>
                      <m:t>N</m:t>
                    </m:r>
                    <m:sSup>
                      <m:sSupPr>
                        <m:ctrlPr>
                          <a:rPr lang="en-US" b="0" i="1" smtClean="0">
                            <a:latin typeface="Cambria Math"/>
                            <a:ea typeface="Cambria Math"/>
                          </a:rPr>
                        </m:ctrlPr>
                      </m:sSupPr>
                      <m:e>
                        <m:r>
                          <m:rPr>
                            <m:nor/>
                          </m:rPr>
                          <a:rPr lang="en-US" b="0" i="0" smtClean="0">
                            <a:latin typeface="Cambria Math"/>
                            <a:ea typeface="Cambria Math"/>
                          </a:rPr>
                          <m:t>m</m:t>
                        </m:r>
                      </m:e>
                      <m:sup>
                        <m:r>
                          <a:rPr lang="en-US" b="0" i="1" smtClean="0">
                            <a:latin typeface="Cambria Math"/>
                            <a:ea typeface="Cambria Math"/>
                          </a:rPr>
                          <m:t>2</m:t>
                        </m:r>
                      </m:sup>
                    </m:sSup>
                    <m:sSup>
                      <m:sSupPr>
                        <m:ctrlPr>
                          <a:rPr lang="en-US" b="0" i="1" smtClean="0">
                            <a:latin typeface="Cambria Math"/>
                            <a:ea typeface="Cambria Math"/>
                          </a:rPr>
                        </m:ctrlPr>
                      </m:sSupPr>
                      <m:e>
                        <m:r>
                          <m:rPr>
                            <m:nor/>
                          </m:rPr>
                          <a:rPr lang="en-US">
                            <a:latin typeface="Cambria Math"/>
                            <a:ea typeface="Cambria Math"/>
                          </a:rPr>
                          <m:t>kg</m:t>
                        </m:r>
                      </m:e>
                      <m:sup>
                        <m:r>
                          <a:rPr lang="en-US" b="0" i="1" smtClean="0">
                            <a:latin typeface="Cambria Math"/>
                            <a:ea typeface="Cambria Math"/>
                          </a:rPr>
                          <m:t>−2</m:t>
                        </m:r>
                      </m:sup>
                    </m:sSup>
                  </m:oMath>
                </a14:m>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15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2746766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Game Gravity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182880" indent="0" algn="ctr">
                  <a:spcBef>
                    <a:spcPts val="1200"/>
                  </a:spcBef>
                  <a:buNone/>
                </a:pPr>
                <a14:m>
                  <m:oMath xmlns:m="http://schemas.openxmlformats.org/officeDocument/2006/math">
                    <m:r>
                      <a:rPr lang="en-US" b="1" dirty="0">
                        <a:latin typeface="Cambria Math"/>
                      </a:rPr>
                      <m:t>𝐟</m:t>
                    </m:r>
                    <m:r>
                      <a:rPr lang="en-US" i="1" dirty="0">
                        <a:latin typeface="Cambria Math"/>
                      </a:rPr>
                      <m:t> = </m:t>
                    </m:r>
                    <m:r>
                      <a:rPr lang="en-US" i="1" dirty="0">
                        <a:latin typeface="Cambria Math"/>
                      </a:rPr>
                      <m:t>𝑚</m:t>
                    </m:r>
                    <m:r>
                      <a:rPr lang="en-US" b="1" dirty="0">
                        <a:latin typeface="Cambria Math"/>
                      </a:rPr>
                      <m:t>𝐠</m:t>
                    </m:r>
                  </m:oMath>
                </a14:m>
                <a:r>
                  <a:rPr lang="en-US" dirty="0"/>
                  <a:t>, where </a:t>
                </a:r>
                <a14:m>
                  <m:oMath xmlns:m="http://schemas.openxmlformats.org/officeDocument/2006/math">
                    <m:r>
                      <a:rPr lang="en-US" b="1" dirty="0">
                        <a:latin typeface="Cambria Math"/>
                      </a:rPr>
                      <m:t>𝐠</m:t>
                    </m:r>
                    <m:r>
                      <a:rPr lang="en-US" dirty="0">
                        <a:latin typeface="Cambria Math"/>
                      </a:rPr>
                      <m:t>=9.8 </m:t>
                    </m:r>
                    <m:r>
                      <m:rPr>
                        <m:sty m:val="p"/>
                      </m:rPr>
                      <a:rPr lang="en-US" dirty="0">
                        <a:latin typeface="Cambria Math"/>
                      </a:rPr>
                      <m:t>m</m:t>
                    </m:r>
                    <m:r>
                      <a:rPr lang="en-US" dirty="0">
                        <a:latin typeface="Cambria Math"/>
                      </a:rPr>
                      <m:t>/</m:t>
                    </m:r>
                    <m:sSup>
                      <m:sSupPr>
                        <m:ctrlPr>
                          <a:rPr lang="en-US" i="1" dirty="0">
                            <a:latin typeface="Cambria Math"/>
                          </a:rPr>
                        </m:ctrlPr>
                      </m:sSupPr>
                      <m:e>
                        <m:r>
                          <m:rPr>
                            <m:sty m:val="p"/>
                          </m:rPr>
                          <a:rPr lang="en-US" i="1" dirty="0">
                            <a:latin typeface="Cambria Math"/>
                          </a:rPr>
                          <m:t>sec</m:t>
                        </m:r>
                      </m:e>
                      <m:sup>
                        <m:r>
                          <a:rPr lang="en-US" i="1" dirty="0">
                            <a:latin typeface="Cambria Math"/>
                          </a:rPr>
                          <m:t>2</m:t>
                        </m:r>
                      </m:sup>
                    </m:sSup>
                  </m:oMath>
                </a14:m>
                <a:r>
                  <a:rPr lang="en-US" dirty="0" smtClean="0"/>
                  <a:t>.</a:t>
                </a:r>
              </a:p>
              <a:p>
                <a:pPr marL="0" indent="0">
                  <a:spcBef>
                    <a:spcPts val="1200"/>
                  </a:spcBef>
                  <a:buNone/>
                </a:pPr>
                <a:r>
                  <a:rPr lang="en-US" dirty="0"/>
                  <a:t>This is </a:t>
                </a:r>
                <a:r>
                  <a:rPr lang="en-US" dirty="0" smtClean="0"/>
                  <a:t>not </a:t>
                </a:r>
                <a:r>
                  <a:rPr lang="en-US" dirty="0"/>
                  <a:t>physically </a:t>
                </a:r>
                <a:r>
                  <a:rPr lang="en-US" dirty="0" smtClean="0"/>
                  <a:t>accurate, but </a:t>
                </a:r>
                <a:r>
                  <a:rPr lang="en-US" dirty="0"/>
                  <a:t>then again, neither is being able to jump two or three times your </a:t>
                </a:r>
                <a:r>
                  <a:rPr lang="en-US" dirty="0" smtClean="0"/>
                  <a:t>own height</a:t>
                </a:r>
                <a:r>
                  <a:rPr lang="en-US" dirty="0"/>
                  <a:t>, steer in midair, or double jump. When it comes to jumping in </a:t>
                </a:r>
                <a:r>
                  <a:rPr lang="en-US" dirty="0" smtClean="0"/>
                  <a:t>video games</a:t>
                </a:r>
                <a:r>
                  <a:rPr lang="en-US" dirty="0"/>
                  <a:t>, reality is not just overrated, it's completely ignored. It just </a:t>
                </a:r>
                <a:r>
                  <a:rPr lang="en-US" dirty="0" smtClean="0"/>
                  <a:t>doesn't feel </a:t>
                </a:r>
                <a:r>
                  <a:rPr lang="en-US" dirty="0"/>
                  <a:t>right.</a:t>
                </a: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3993795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See in This Chapter</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This chapter considers the cause of motion, its orientation, and how we might go about simulating it on a computer. It is divided into six sections. </a:t>
            </a:r>
          </a:p>
          <a:p>
            <a:r>
              <a:rPr lang="en-US" dirty="0" smtClean="0"/>
              <a:t>Section 12.1 gives an overview of Newton’s 3 laws. </a:t>
            </a:r>
          </a:p>
          <a:p>
            <a:r>
              <a:rPr lang="en-US" dirty="0" smtClean="0"/>
              <a:t>Section 12.2 talks about the cause of motion: the force.</a:t>
            </a:r>
          </a:p>
          <a:p>
            <a:r>
              <a:rPr lang="en-US" dirty="0" smtClean="0"/>
              <a:t>Section 12.3 introduces momentum.</a:t>
            </a:r>
          </a:p>
          <a:p>
            <a:r>
              <a:rPr lang="en-US" dirty="0" smtClean="0"/>
              <a:t>Section 12.4 looks at collisions and impulse.</a:t>
            </a:r>
          </a:p>
          <a:p>
            <a:r>
              <a:rPr lang="en-US" dirty="0" smtClean="0"/>
              <a:t>Section 12.5 is about rotational dynamics.</a:t>
            </a:r>
          </a:p>
          <a:p>
            <a:r>
              <a:rPr lang="en-US" dirty="0" smtClean="0"/>
              <a:t>Section 12.6 discusses digital simulation of mechanics.</a:t>
            </a:r>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dirty="0" smtClean="0"/>
              <a:t>Chapter 12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Game Gravity</a:t>
            </a:r>
          </a:p>
        </p:txBody>
      </p:sp>
      <p:sp>
        <p:nvSpPr>
          <p:cNvPr id="3" name="Content Placeholder 2"/>
          <p:cNvSpPr>
            <a:spLocks noGrp="1"/>
          </p:cNvSpPr>
          <p:nvPr>
            <p:ph idx="1"/>
          </p:nvPr>
        </p:nvSpPr>
        <p:spPr/>
        <p:txBody>
          <a:bodyPr>
            <a:normAutofit fontScale="92500" lnSpcReduction="10000"/>
          </a:bodyPr>
          <a:lstStyle/>
          <a:p>
            <a:r>
              <a:rPr lang="en-US" dirty="0"/>
              <a:t>In most first-person shooters, when you jump, you are given an initial burst of upward velocity, and then your position is simulated just like every other airborne object in the world.</a:t>
            </a:r>
          </a:p>
          <a:p>
            <a:r>
              <a:rPr lang="en-US" dirty="0"/>
              <a:t>In most third-person games your character will spring up almost instantaneously and reach a maximum height very quickly. In many games the character will hover there, then slam back down on the ground as quickly as it rose up, perhaps leaving a crater behind.</a:t>
            </a:r>
          </a:p>
          <a:p>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4253460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Game Gravity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7500" lnSpcReduction="20000"/>
              </a:bodyPr>
              <a:lstStyle/>
              <a:p>
                <a:r>
                  <a:rPr lang="en-US" dirty="0"/>
                  <a:t>S</a:t>
                </a:r>
                <a:r>
                  <a:rPr lang="en-US" dirty="0" smtClean="0"/>
                  <a:t>imulating </a:t>
                </a:r>
                <a:r>
                  <a:rPr lang="en-US" dirty="0"/>
                  <a:t>a jump mechanic using a value of </a:t>
                </a:r>
                <a14:m>
                  <m:oMath xmlns:m="http://schemas.openxmlformats.org/officeDocument/2006/math">
                    <m:r>
                      <a:rPr lang="en-US" dirty="0">
                        <a:latin typeface="Cambria Math"/>
                      </a:rPr>
                      <m:t>9.8 </m:t>
                    </m:r>
                    <m:r>
                      <m:rPr>
                        <m:sty m:val="p"/>
                      </m:rPr>
                      <a:rPr lang="en-US" dirty="0">
                        <a:latin typeface="Cambria Math"/>
                      </a:rPr>
                      <m:t>m</m:t>
                    </m:r>
                    <m:r>
                      <a:rPr lang="en-US" dirty="0">
                        <a:latin typeface="Cambria Math"/>
                      </a:rPr>
                      <m:t>/</m:t>
                    </m:r>
                    <m:sSup>
                      <m:sSupPr>
                        <m:ctrlPr>
                          <a:rPr lang="en-US" i="1" dirty="0">
                            <a:latin typeface="Cambria Math"/>
                          </a:rPr>
                        </m:ctrlPr>
                      </m:sSupPr>
                      <m:e>
                        <m:r>
                          <m:rPr>
                            <m:sty m:val="p"/>
                          </m:rPr>
                          <a:rPr lang="en-US" i="1" dirty="0">
                            <a:latin typeface="Cambria Math"/>
                          </a:rPr>
                          <m:t>sec</m:t>
                        </m:r>
                      </m:e>
                      <m:sup>
                        <m:r>
                          <a:rPr lang="en-US" i="1" dirty="0">
                            <a:latin typeface="Cambria Math"/>
                          </a:rPr>
                          <m:t>2</m:t>
                        </m:r>
                      </m:sup>
                    </m:sSup>
                  </m:oMath>
                </a14:m>
                <a:r>
                  <a:rPr lang="en-US" dirty="0" smtClean="0"/>
                  <a:t> may be even worse, because most </a:t>
                </a:r>
                <a:r>
                  <a:rPr lang="en-US" dirty="0"/>
                  <a:t>players expect a jump to </a:t>
                </a:r>
                <a:r>
                  <a:rPr lang="en-US" dirty="0" smtClean="0"/>
                  <a:t>take a </a:t>
                </a:r>
                <a:r>
                  <a:rPr lang="en-US" dirty="0"/>
                  <a:t>certain amount of time but also expect to be capable of jumping </a:t>
                </a:r>
                <a:r>
                  <a:rPr lang="en-US" dirty="0" smtClean="0"/>
                  <a:t>to unrealistic </a:t>
                </a:r>
                <a:r>
                  <a:rPr lang="en-US" dirty="0"/>
                  <a:t>heights. </a:t>
                </a:r>
                <a:endParaRPr lang="en-US" dirty="0" smtClean="0"/>
              </a:p>
              <a:p>
                <a:r>
                  <a:rPr lang="en-US" dirty="0" smtClean="0"/>
                  <a:t>When </a:t>
                </a:r>
                <a:r>
                  <a:rPr lang="en-US" dirty="0"/>
                  <a:t>real-world gravity is used to attain these </a:t>
                </a:r>
                <a:r>
                  <a:rPr lang="en-US" dirty="0" smtClean="0"/>
                  <a:t>heights, the </a:t>
                </a:r>
                <a:r>
                  <a:rPr lang="en-US" dirty="0"/>
                  <a:t>player is in the air too long, and it feels </a:t>
                </a:r>
                <a:r>
                  <a:rPr lang="en-US" dirty="0" smtClean="0"/>
                  <a:t>“</a:t>
                </a:r>
                <a:r>
                  <a:rPr lang="en-US" dirty="0" err="1" smtClean="0"/>
                  <a:t>floaty</a:t>
                </a:r>
                <a:r>
                  <a:rPr lang="en-US" dirty="0" smtClean="0"/>
                  <a:t>”. </a:t>
                </a:r>
              </a:p>
              <a:p>
                <a:r>
                  <a:rPr lang="en-US" dirty="0" smtClean="0"/>
                  <a:t>Many </a:t>
                </a:r>
                <a:r>
                  <a:rPr lang="en-US" dirty="0"/>
                  <a:t>arcade </a:t>
                </a:r>
                <a:r>
                  <a:rPr lang="en-US" dirty="0" smtClean="0"/>
                  <a:t>racing games increase </a:t>
                </a:r>
                <a:r>
                  <a:rPr lang="en-US" dirty="0"/>
                  <a:t>gravity to get the car back on the ground </a:t>
                </a:r>
                <a:r>
                  <a:rPr lang="en-US" dirty="0" smtClean="0"/>
                  <a:t>quickly. </a:t>
                </a:r>
                <a:r>
                  <a:rPr lang="en-US" dirty="0"/>
                  <a:t>T</a:t>
                </a:r>
                <a:r>
                  <a:rPr lang="en-US" dirty="0" smtClean="0"/>
                  <a:t>he </a:t>
                </a:r>
                <a:r>
                  <a:rPr lang="en-US" dirty="0"/>
                  <a:t>player wants to be </a:t>
                </a:r>
                <a:r>
                  <a:rPr lang="en-US" dirty="0" smtClean="0"/>
                  <a:t>in full </a:t>
                </a:r>
                <a:r>
                  <a:rPr lang="en-US" dirty="0"/>
                  <a:t>control again as quickly as possible, and waiting for real-world </a:t>
                </a:r>
                <a:r>
                  <a:rPr lang="en-US" dirty="0" smtClean="0"/>
                  <a:t>gravity to </a:t>
                </a:r>
                <a:r>
                  <a:rPr lang="en-US" dirty="0"/>
                  <a:t>get them back down usually takes too long. </a:t>
                </a:r>
                <a:endParaRPr lang="en-US" dirty="0" smtClean="0"/>
              </a:p>
              <a:p>
                <a:r>
                  <a:rPr lang="en-US" dirty="0"/>
                  <a:t>T</a:t>
                </a:r>
                <a:r>
                  <a:rPr lang="en-US" dirty="0" smtClean="0"/>
                  <a:t>here </a:t>
                </a:r>
                <a:r>
                  <a:rPr lang="en-US" dirty="0"/>
                  <a:t>are </a:t>
                </a:r>
                <a:r>
                  <a:rPr lang="en-US" dirty="0" smtClean="0"/>
                  <a:t>other racing </a:t>
                </a:r>
                <a:r>
                  <a:rPr lang="en-US" dirty="0"/>
                  <a:t>games that use a value of gravity that is less than the real </a:t>
                </a:r>
                <a:r>
                  <a:rPr lang="en-US" dirty="0" smtClean="0"/>
                  <a:t>world value</a:t>
                </a:r>
                <a:r>
                  <a:rPr lang="en-US" dirty="0"/>
                  <a:t>, to facilitate unrealistic jumps at realistic vehicle speeds</a:t>
                </a:r>
                <a:r>
                  <a:rPr lang="en-US" dirty="0" smtClean="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37" t="-2426" r="-15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540054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Game Gravity</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There are also reasons to </a:t>
            </a:r>
            <a:r>
              <a:rPr lang="en-US" dirty="0" smtClean="0"/>
              <a:t>fiddle </a:t>
            </a:r>
            <a:r>
              <a:rPr lang="en-US" dirty="0"/>
              <a:t>with gravity for </a:t>
            </a:r>
            <a:r>
              <a:rPr lang="en-US" dirty="0" smtClean="0"/>
              <a:t>non-player-character objects </a:t>
            </a:r>
            <a:r>
              <a:rPr lang="en-US" dirty="0"/>
              <a:t>as well. Sometimes real-world gravity can create an </a:t>
            </a:r>
            <a:r>
              <a:rPr lang="en-US" dirty="0" smtClean="0"/>
              <a:t>“objects made of </a:t>
            </a:r>
            <a:r>
              <a:rPr lang="en-US" dirty="0" err="1" smtClean="0"/>
              <a:t>styrofoam</a:t>
            </a:r>
            <a:r>
              <a:rPr lang="en-US" dirty="0" smtClean="0"/>
              <a:t>” feeling, </a:t>
            </a:r>
            <a:r>
              <a:rPr lang="en-US" dirty="0"/>
              <a:t>so gravity is </a:t>
            </a:r>
            <a:r>
              <a:rPr lang="en-US" dirty="0" smtClean="0"/>
              <a:t>increased to </a:t>
            </a:r>
            <a:r>
              <a:rPr lang="en-US" dirty="0"/>
              <a:t>get an object to tip over and come to rest more quickly. </a:t>
            </a:r>
            <a:endParaRPr lang="en-US" dirty="0" smtClean="0"/>
          </a:p>
          <a:p>
            <a:r>
              <a:rPr lang="en-US" dirty="0" smtClean="0"/>
              <a:t>In</a:t>
            </a:r>
            <a:r>
              <a:rPr lang="en-US" dirty="0"/>
              <a:t> </a:t>
            </a:r>
            <a:r>
              <a:rPr lang="en-US" dirty="0" smtClean="0"/>
              <a:t>other </a:t>
            </a:r>
            <a:r>
              <a:rPr lang="en-US" dirty="0"/>
              <a:t>situations, an </a:t>
            </a:r>
            <a:r>
              <a:rPr lang="en-US" dirty="0" smtClean="0"/>
              <a:t>artificially </a:t>
            </a:r>
            <a:r>
              <a:rPr lang="en-US" dirty="0"/>
              <a:t>low value of gravity can make a large </a:t>
            </a:r>
            <a:r>
              <a:rPr lang="en-US" dirty="0" smtClean="0"/>
              <a:t>object seem </a:t>
            </a:r>
            <a:r>
              <a:rPr lang="en-US" dirty="0"/>
              <a:t>even more massive (especially when accompanied by the right </a:t>
            </a:r>
            <a:r>
              <a:rPr lang="en-US" dirty="0" smtClean="0"/>
              <a:t>sound effects</a:t>
            </a:r>
            <a:r>
              <a:rPr lang="en-US" dirty="0"/>
              <a:t>), because acceleration on Earth is constant and is one of a few </a:t>
            </a:r>
            <a:r>
              <a:rPr lang="en-US" dirty="0" smtClean="0"/>
              <a:t>cues humans </a:t>
            </a:r>
            <a:r>
              <a:rPr lang="en-US" dirty="0"/>
              <a:t>instinctively use to establish an absolute scale for objects in </a:t>
            </a:r>
            <a:r>
              <a:rPr lang="en-US" dirty="0" smtClean="0"/>
              <a:t>the distance</a:t>
            </a:r>
            <a:r>
              <a:rPr lang="en-US" dirty="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948936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Realism versus Entertainment</a:t>
            </a:r>
            <a:endParaRPr lang="en-US" dirty="0"/>
          </a:p>
        </p:txBody>
      </p:sp>
      <p:sp>
        <p:nvSpPr>
          <p:cNvPr id="3" name="Content Placeholder 2"/>
          <p:cNvSpPr>
            <a:spLocks noGrp="1"/>
          </p:cNvSpPr>
          <p:nvPr>
            <p:ph idx="1"/>
          </p:nvPr>
        </p:nvSpPr>
        <p:spPr/>
        <p:txBody>
          <a:bodyPr>
            <a:normAutofit fontScale="85000" lnSpcReduction="10000"/>
          </a:bodyPr>
          <a:lstStyle/>
          <a:p>
            <a:r>
              <a:rPr lang="en-US" dirty="0"/>
              <a:t>What </a:t>
            </a:r>
            <a:r>
              <a:rPr lang="en-US" dirty="0" smtClean="0"/>
              <a:t>“feels</a:t>
            </a:r>
            <a:r>
              <a:rPr lang="en-US" dirty="0"/>
              <a:t> </a:t>
            </a:r>
            <a:r>
              <a:rPr lang="en-US" dirty="0" smtClean="0"/>
              <a:t>right</a:t>
            </a:r>
            <a:r>
              <a:rPr lang="en-US" dirty="0"/>
              <a:t>" is a subjective </a:t>
            </a:r>
            <a:r>
              <a:rPr lang="en-US" dirty="0" smtClean="0"/>
              <a:t>matter. </a:t>
            </a:r>
            <a:r>
              <a:rPr lang="en-US" dirty="0"/>
              <a:t>I</a:t>
            </a:r>
            <a:r>
              <a:rPr lang="en-US" dirty="0" smtClean="0"/>
              <a:t>t is based </a:t>
            </a:r>
            <a:r>
              <a:rPr lang="en-US" dirty="0"/>
              <a:t>more on player expectation than physical reality. </a:t>
            </a:r>
            <a:endParaRPr lang="en-US" dirty="0" smtClean="0"/>
          </a:p>
          <a:p>
            <a:r>
              <a:rPr lang="en-US" dirty="0" smtClean="0"/>
              <a:t>In </a:t>
            </a:r>
            <a:r>
              <a:rPr lang="en-US" dirty="0"/>
              <a:t>the end, </a:t>
            </a:r>
            <a:r>
              <a:rPr lang="en-US" dirty="0" smtClean="0"/>
              <a:t>what matters </a:t>
            </a:r>
            <a:r>
              <a:rPr lang="en-US" dirty="0"/>
              <a:t>most in a video game is not what's going on in the CPU or even </a:t>
            </a:r>
            <a:r>
              <a:rPr lang="en-US" dirty="0" smtClean="0"/>
              <a:t>on the </a:t>
            </a:r>
            <a:r>
              <a:rPr lang="en-US" dirty="0"/>
              <a:t>screen, but what is going on in the player's mind. </a:t>
            </a:r>
            <a:r>
              <a:rPr lang="en-US" dirty="0"/>
              <a:t>T</a:t>
            </a:r>
            <a:r>
              <a:rPr lang="en-US" dirty="0" smtClean="0"/>
              <a:t>he </a:t>
            </a:r>
            <a:r>
              <a:rPr lang="en-US" dirty="0"/>
              <a:t>human </a:t>
            </a:r>
            <a:r>
              <a:rPr lang="en-US" dirty="0" smtClean="0"/>
              <a:t>mind is </a:t>
            </a:r>
            <a:r>
              <a:rPr lang="en-US" dirty="0"/>
              <a:t>highly susceptible to </a:t>
            </a:r>
            <a:r>
              <a:rPr lang="en-US" dirty="0" smtClean="0"/>
              <a:t>suggestion.</a:t>
            </a:r>
          </a:p>
          <a:p>
            <a:r>
              <a:rPr lang="en-US" dirty="0" smtClean="0"/>
              <a:t>The quest </a:t>
            </a:r>
            <a:r>
              <a:rPr lang="en-US" dirty="0"/>
              <a:t>for realism should never be an end unto </a:t>
            </a:r>
            <a:r>
              <a:rPr lang="en-US" dirty="0" smtClean="0"/>
              <a:t>itself. A successful </a:t>
            </a:r>
            <a:r>
              <a:rPr lang="en-US" dirty="0"/>
              <a:t>video game will harness realism only where it </a:t>
            </a:r>
            <a:r>
              <a:rPr lang="en-US" dirty="0" smtClean="0"/>
              <a:t>serves the </a:t>
            </a:r>
            <a:r>
              <a:rPr lang="en-US" dirty="0"/>
              <a:t>ultimate goal, which is entertainment. </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9782751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Friction</a:t>
            </a:r>
            <a:endParaRPr lang="en-US" dirty="0"/>
          </a:p>
        </p:txBody>
      </p:sp>
      <p:sp>
        <p:nvSpPr>
          <p:cNvPr id="3" name="Content Placeholder 2"/>
          <p:cNvSpPr>
            <a:spLocks noGrp="1"/>
          </p:cNvSpPr>
          <p:nvPr>
            <p:ph idx="1"/>
          </p:nvPr>
        </p:nvSpPr>
        <p:spPr>
          <a:xfrm>
            <a:off x="457200" y="1600200"/>
            <a:ext cx="4648200" cy="4525963"/>
          </a:xfrm>
        </p:spPr>
        <p:txBody>
          <a:bodyPr>
            <a:normAutofit/>
          </a:bodyPr>
          <a:lstStyle/>
          <a:p>
            <a:r>
              <a:rPr lang="en-US" dirty="0"/>
              <a:t>T</a:t>
            </a:r>
            <a:r>
              <a:rPr lang="en-US" dirty="0" smtClean="0"/>
              <a:t>he </a:t>
            </a:r>
            <a:r>
              <a:rPr lang="en-US" dirty="0"/>
              <a:t>standard dry friction </a:t>
            </a:r>
            <a:r>
              <a:rPr lang="en-US" dirty="0" smtClean="0"/>
              <a:t>model is sometimes </a:t>
            </a:r>
            <a:r>
              <a:rPr lang="en-US" dirty="0"/>
              <a:t>called </a:t>
            </a:r>
            <a:r>
              <a:rPr lang="en-US" i="1" dirty="0"/>
              <a:t>Coulomb friction</a:t>
            </a:r>
            <a:r>
              <a:rPr lang="en-US" dirty="0"/>
              <a:t>.</a:t>
            </a:r>
            <a:endParaRPr lang="en-US" dirty="0" smtClean="0"/>
          </a:p>
          <a:p>
            <a:r>
              <a:rPr lang="en-US" dirty="0" smtClean="0"/>
              <a:t>Charles-</a:t>
            </a:r>
            <a:r>
              <a:rPr lang="en-US" dirty="0" err="1" smtClean="0"/>
              <a:t>Augustin</a:t>
            </a:r>
            <a:r>
              <a:rPr lang="en-US" dirty="0" smtClean="0"/>
              <a:t> </a:t>
            </a:r>
            <a:r>
              <a:rPr lang="en-US" dirty="0"/>
              <a:t>de </a:t>
            </a:r>
            <a:r>
              <a:rPr lang="en-US" dirty="0" smtClean="0"/>
              <a:t>Coulomb (1736-1806).</a:t>
            </a:r>
          </a:p>
          <a:p>
            <a:r>
              <a:rPr lang="en-US" dirty="0"/>
              <a:t>(Image from Wikimedia Commons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pic>
        <p:nvPicPr>
          <p:cNvPr id="8194" name="Picture 2" descr="File:Charles de coulo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676400"/>
            <a:ext cx="2971800" cy="403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0397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Friction</a:t>
            </a:r>
            <a:endParaRPr lang="en-US" dirty="0"/>
          </a:p>
        </p:txBody>
      </p:sp>
      <p:sp>
        <p:nvSpPr>
          <p:cNvPr id="3" name="Content Placeholder 2"/>
          <p:cNvSpPr>
            <a:spLocks noGrp="1"/>
          </p:cNvSpPr>
          <p:nvPr>
            <p:ph idx="1"/>
          </p:nvPr>
        </p:nvSpPr>
        <p:spPr/>
        <p:txBody>
          <a:bodyPr>
            <a:normAutofit/>
          </a:bodyPr>
          <a:lstStyle/>
          <a:p>
            <a:r>
              <a:rPr lang="en-US" dirty="0"/>
              <a:t>When an object is </a:t>
            </a:r>
            <a:r>
              <a:rPr lang="en-US" dirty="0" smtClean="0"/>
              <a:t>at rest </a:t>
            </a:r>
            <a:r>
              <a:rPr lang="en-US" dirty="0"/>
              <a:t>on top of another object, a certain amount of force is required to </a:t>
            </a:r>
            <a:r>
              <a:rPr lang="en-US" dirty="0" smtClean="0"/>
              <a:t>get it </a:t>
            </a:r>
            <a:r>
              <a:rPr lang="en-US" dirty="0"/>
              <a:t>unstuck and set it in motion</a:t>
            </a:r>
            <a:r>
              <a:rPr lang="en-US" dirty="0" smtClean="0"/>
              <a:t>.</a:t>
            </a:r>
          </a:p>
          <a:p>
            <a:r>
              <a:rPr lang="en-US" dirty="0" smtClean="0"/>
              <a:t>If </a:t>
            </a:r>
            <a:r>
              <a:rPr lang="en-US" dirty="0"/>
              <a:t>any less force is </a:t>
            </a:r>
            <a:r>
              <a:rPr lang="en-US" dirty="0" smtClean="0"/>
              <a:t>applied, the </a:t>
            </a:r>
            <a:r>
              <a:rPr lang="en-US" dirty="0"/>
              <a:t>force of friction will push back with a counteracting force up to </a:t>
            </a:r>
            <a:r>
              <a:rPr lang="en-US" dirty="0" smtClean="0"/>
              <a:t>some maximum </a:t>
            </a:r>
            <a:r>
              <a:rPr lang="en-US" dirty="0"/>
              <a:t>amount</a:t>
            </a:r>
            <a:r>
              <a:rPr lang="en-US" dirty="0" smtClean="0"/>
              <a:t>.</a:t>
            </a:r>
          </a:p>
          <a:p>
            <a:r>
              <a:rPr lang="en-US" dirty="0" smtClean="0"/>
              <a:t>This is called </a:t>
            </a:r>
            <a:r>
              <a:rPr lang="en-US" i="1" dirty="0" smtClean="0"/>
              <a:t>static friction</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1491005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Friction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The following equation is a </a:t>
                </a:r>
                <a:r>
                  <a:rPr lang="en-US" dirty="0"/>
                  <a:t>good approximation for the maximum magnitude of static </a:t>
                </a:r>
                <a:r>
                  <a:rPr lang="en-US" dirty="0" smtClean="0"/>
                  <a:t>friction: </a:t>
                </a:r>
                <a14:m>
                  <m:oMath xmlns:m="http://schemas.openxmlformats.org/officeDocument/2006/math">
                    <m:sSub>
                      <m:sSubPr>
                        <m:ctrlPr>
                          <a:rPr lang="en-US" i="1" smtClean="0">
                            <a:latin typeface="Cambria Math"/>
                          </a:rPr>
                        </m:ctrlPr>
                      </m:sSubPr>
                      <m:e>
                        <m:r>
                          <a:rPr lang="en-US" b="0" i="1" smtClean="0">
                            <a:latin typeface="Cambria Math"/>
                          </a:rPr>
                          <m:t>𝑓</m:t>
                        </m:r>
                      </m:e>
                      <m:sub>
                        <m:r>
                          <a:rPr lang="en-US" b="0" i="1" smtClean="0">
                            <a:latin typeface="Cambria Math"/>
                          </a:rPr>
                          <m:t>𝑠</m:t>
                        </m:r>
                      </m:sub>
                    </m:sSub>
                    <m:r>
                      <a:rPr lang="en-US" b="0" i="1" smtClean="0">
                        <a:latin typeface="Cambria Math"/>
                      </a:rPr>
                      <m:t>=</m:t>
                    </m:r>
                    <m:sSub>
                      <m:sSubPr>
                        <m:ctrlPr>
                          <a:rPr lang="en-US" b="0" i="1" smtClean="0">
                            <a:latin typeface="Cambria Math"/>
                            <a:ea typeface="Cambria Math"/>
                          </a:rPr>
                        </m:ctrlPr>
                      </m:sSubPr>
                      <m:e>
                        <m:r>
                          <a:rPr lang="en-US" i="1">
                            <a:latin typeface="Cambria Math"/>
                            <a:ea typeface="Cambria Math"/>
                          </a:rPr>
                          <m:t>𝜇</m:t>
                        </m:r>
                      </m:e>
                      <m:sub>
                        <m:r>
                          <a:rPr lang="en-US" b="0" i="1" smtClean="0">
                            <a:latin typeface="Cambria Math"/>
                            <a:ea typeface="Cambria Math"/>
                          </a:rPr>
                          <m:t>𝑠</m:t>
                        </m:r>
                      </m:sub>
                    </m:sSub>
                    <m:r>
                      <a:rPr lang="en-US" b="0" i="1" smtClean="0">
                        <a:latin typeface="Cambria Math"/>
                        <a:ea typeface="Cambria Math"/>
                      </a:rPr>
                      <m:t>𝑛</m:t>
                    </m:r>
                  </m:oMath>
                </a14:m>
                <a:r>
                  <a:rPr lang="en-US" dirty="0" smtClean="0"/>
                  <a:t>.</a:t>
                </a:r>
              </a:p>
              <a:p>
                <a14:m>
                  <m:oMath xmlns:m="http://schemas.openxmlformats.org/officeDocument/2006/math">
                    <m:sSub>
                      <m:sSubPr>
                        <m:ctrlPr>
                          <a:rPr lang="en-US" i="1">
                            <a:latin typeface="Cambria Math"/>
                            <a:ea typeface="Cambria Math"/>
                          </a:rPr>
                        </m:ctrlPr>
                      </m:sSubPr>
                      <m:e>
                        <m:r>
                          <a:rPr lang="en-US" i="1">
                            <a:latin typeface="Cambria Math"/>
                            <a:ea typeface="Cambria Math"/>
                          </a:rPr>
                          <m:t>𝜇</m:t>
                        </m:r>
                      </m:e>
                      <m:sub>
                        <m:r>
                          <a:rPr lang="en-US" i="1">
                            <a:latin typeface="Cambria Math"/>
                            <a:ea typeface="Cambria Math"/>
                          </a:rPr>
                          <m:t>𝑠</m:t>
                        </m:r>
                      </m:sub>
                    </m:sSub>
                  </m:oMath>
                </a14:m>
                <a:r>
                  <a:rPr lang="en-US" dirty="0"/>
                  <a:t> is </a:t>
                </a:r>
                <a:r>
                  <a:rPr lang="en-US" dirty="0" smtClean="0"/>
                  <a:t>a constant called the </a:t>
                </a:r>
                <a:r>
                  <a:rPr lang="en-US" i="1" dirty="0" smtClean="0"/>
                  <a:t>coefficient </a:t>
                </a:r>
                <a:r>
                  <a:rPr lang="en-US" i="1" dirty="0"/>
                  <a:t>of static </a:t>
                </a:r>
                <a:r>
                  <a:rPr lang="en-US" i="1" dirty="0" smtClean="0"/>
                  <a:t>friction</a:t>
                </a:r>
                <a:r>
                  <a:rPr lang="en-US" dirty="0" smtClean="0"/>
                  <a:t> that depends </a:t>
                </a:r>
                <a:r>
                  <a:rPr lang="en-US" dirty="0"/>
                  <a:t>on the type of surfaces rubbing together.</a:t>
                </a:r>
                <a:r>
                  <a:rPr lang="en-US" dirty="0"/>
                  <a:t> </a:t>
                </a:r>
                <a:r>
                  <a:rPr lang="en-US" dirty="0"/>
                  <a:t>Just </a:t>
                </a:r>
                <a:r>
                  <a:rPr lang="en-US" dirty="0"/>
                  <a:t>look </a:t>
                </a:r>
                <a:r>
                  <a:rPr lang="en-US" dirty="0"/>
                  <a:t>it up in </a:t>
                </a:r>
                <a:r>
                  <a:rPr lang="en-US" dirty="0"/>
                  <a:t>a table</a:t>
                </a:r>
                <a:r>
                  <a:rPr lang="en-US" dirty="0" smtClean="0"/>
                  <a:t>.</a:t>
                </a:r>
              </a:p>
              <a:p>
                <a14:m>
                  <m:oMath xmlns:m="http://schemas.openxmlformats.org/officeDocument/2006/math">
                    <m:r>
                      <a:rPr lang="en-US" i="1">
                        <a:latin typeface="Cambria Math"/>
                        <a:ea typeface="Cambria Math"/>
                      </a:rPr>
                      <m:t>𝑛</m:t>
                    </m:r>
                  </m:oMath>
                </a14:m>
                <a:r>
                  <a:rPr lang="en-US" dirty="0"/>
                  <a:t> is the magnitude of the normal force</a:t>
                </a:r>
                <a:r>
                  <a:rPr lang="en-US" dirty="0" smtClean="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42568396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304800"/>
            <a:ext cx="6324600" cy="555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6169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Normal Force</a:t>
            </a:r>
            <a:endParaRPr lang="en-US" dirty="0"/>
          </a:p>
        </p:txBody>
      </p:sp>
      <p:sp>
        <p:nvSpPr>
          <p:cNvPr id="3" name="Content Placeholder 2"/>
          <p:cNvSpPr>
            <a:spLocks noGrp="1"/>
          </p:cNvSpPr>
          <p:nvPr>
            <p:ph idx="1"/>
          </p:nvPr>
        </p:nvSpPr>
        <p:spPr/>
        <p:txBody>
          <a:bodyPr>
            <a:normAutofit fontScale="92500" lnSpcReduction="10000"/>
          </a:bodyPr>
          <a:lstStyle/>
          <a:p>
            <a:r>
              <a:rPr lang="en-US" dirty="0"/>
              <a:t>T</a:t>
            </a:r>
            <a:r>
              <a:rPr lang="en-US" dirty="0" smtClean="0"/>
              <a:t>he </a:t>
            </a:r>
            <a:r>
              <a:rPr lang="en-US" i="1" dirty="0" smtClean="0"/>
              <a:t>normal force </a:t>
            </a:r>
            <a:r>
              <a:rPr lang="en-US" dirty="0" smtClean="0"/>
              <a:t>is </a:t>
            </a:r>
            <a:r>
              <a:rPr lang="en-US" dirty="0"/>
              <a:t>the force acting perpendicular to the surfaces that </a:t>
            </a:r>
            <a:r>
              <a:rPr lang="en-US" dirty="0" smtClean="0"/>
              <a:t>prevent them </a:t>
            </a:r>
            <a:r>
              <a:rPr lang="en-US" dirty="0"/>
              <a:t>from </a:t>
            </a:r>
            <a:r>
              <a:rPr lang="en-US" dirty="0" smtClean="0"/>
              <a:t>overlapping. </a:t>
            </a:r>
          </a:p>
          <a:p>
            <a:r>
              <a:rPr lang="en-US" dirty="0" smtClean="0"/>
              <a:t>For example, when an object </a:t>
            </a:r>
            <a:r>
              <a:rPr lang="en-US" dirty="0"/>
              <a:t>(such as a bowl of petunias) is resting on top of another object (</a:t>
            </a:r>
            <a:r>
              <a:rPr lang="en-US" dirty="0" smtClean="0"/>
              <a:t>such as </a:t>
            </a:r>
            <a:r>
              <a:rPr lang="en-US" dirty="0"/>
              <a:t>a </a:t>
            </a:r>
            <a:r>
              <a:rPr lang="en-US" dirty="0" smtClean="0"/>
              <a:t>table), the </a:t>
            </a:r>
            <a:r>
              <a:rPr lang="en-US" dirty="0"/>
              <a:t>normal force </a:t>
            </a:r>
            <a:r>
              <a:rPr lang="en-US" dirty="0" smtClean="0"/>
              <a:t>is the </a:t>
            </a:r>
            <a:r>
              <a:rPr lang="en-US" dirty="0"/>
              <a:t>force required </a:t>
            </a:r>
            <a:r>
              <a:rPr lang="en-US" dirty="0" smtClean="0"/>
              <a:t>to counteract </a:t>
            </a:r>
            <a:r>
              <a:rPr lang="en-US" dirty="0"/>
              <a:t>gravity</a:t>
            </a:r>
            <a:r>
              <a:rPr lang="en-US" dirty="0" smtClean="0"/>
              <a:t>.</a:t>
            </a:r>
          </a:p>
          <a:p>
            <a:r>
              <a:rPr lang="en-US" dirty="0"/>
              <a:t>I</a:t>
            </a:r>
            <a:r>
              <a:rPr lang="en-US" dirty="0" smtClean="0"/>
              <a:t>t </a:t>
            </a:r>
            <a:r>
              <a:rPr lang="en-US" dirty="0"/>
              <a:t>is the force required to </a:t>
            </a:r>
            <a:r>
              <a:rPr lang="en-US" dirty="0" smtClean="0"/>
              <a:t>counteract the </a:t>
            </a:r>
            <a:r>
              <a:rPr lang="en-US" dirty="0"/>
              <a:t>component of gravity that acts perpendicular to the </a:t>
            </a:r>
            <a:r>
              <a:rPr lang="en-US" dirty="0" smtClean="0"/>
              <a:t>surfaces.</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090174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and Lateral Components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If the table is at an incline, then we can </a:t>
            </a:r>
            <a:r>
              <a:rPr lang="en-US" dirty="0" smtClean="0"/>
              <a:t>separate gravity </a:t>
            </a:r>
            <a:r>
              <a:rPr lang="en-US" dirty="0"/>
              <a:t>into a normal component and a lateral </a:t>
            </a:r>
            <a:r>
              <a:rPr lang="en-US" dirty="0" smtClean="0"/>
              <a:t>component.</a:t>
            </a:r>
          </a:p>
          <a:p>
            <a:r>
              <a:rPr lang="en-US" dirty="0" smtClean="0"/>
              <a:t>Inside </a:t>
            </a:r>
            <a:r>
              <a:rPr lang="en-US" dirty="0"/>
              <a:t>a computer, </a:t>
            </a:r>
            <a:r>
              <a:rPr lang="en-US" dirty="0" smtClean="0"/>
              <a:t>we describe </a:t>
            </a:r>
            <a:r>
              <a:rPr lang="en-US" dirty="0"/>
              <a:t>the orientation </a:t>
            </a:r>
            <a:r>
              <a:rPr lang="en-US" dirty="0" smtClean="0"/>
              <a:t>of the </a:t>
            </a:r>
            <a:r>
              <a:rPr lang="en-US" dirty="0"/>
              <a:t>table with a normal vector, and use the dot product to separate </a:t>
            </a:r>
            <a:r>
              <a:rPr lang="en-US" dirty="0" smtClean="0"/>
              <a:t>gravity into </a:t>
            </a:r>
            <a:r>
              <a:rPr lang="en-US" dirty="0"/>
              <a:t>the relative and normal </a:t>
            </a:r>
            <a:r>
              <a:rPr lang="en-US" dirty="0" smtClean="0"/>
              <a:t>components</a:t>
            </a:r>
            <a:r>
              <a:rPr lang="en-US" dirty="0"/>
              <a:t>.</a:t>
            </a:r>
            <a:endParaRPr lang="en-US" dirty="0"/>
          </a:p>
          <a:p>
            <a:r>
              <a:rPr lang="en-US" dirty="0"/>
              <a:t>Since the bowl and the table do not accelerate relative to each other, </a:t>
            </a:r>
            <a:r>
              <a:rPr lang="en-US" dirty="0" smtClean="0"/>
              <a:t>we know </a:t>
            </a:r>
            <a:r>
              <a:rPr lang="en-US" dirty="0"/>
              <a:t>that the normal force of the table pushing against the bowl must </a:t>
            </a:r>
            <a:r>
              <a:rPr lang="en-US" dirty="0" smtClean="0"/>
              <a:t>be exactly </a:t>
            </a:r>
            <a:r>
              <a:rPr lang="en-US" dirty="0"/>
              <a:t>equal to the normal component of the force of gravity pulling </a:t>
            </a:r>
            <a:r>
              <a:rPr lang="en-US" dirty="0" smtClean="0"/>
              <a:t>the bowl </a:t>
            </a:r>
            <a:r>
              <a:rPr lang="en-US" dirty="0"/>
              <a:t>towards the table.</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691122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1189038"/>
          </a:xfrm>
        </p:spPr>
        <p:txBody>
          <a:bodyPr/>
          <a:lstStyle/>
          <a:p>
            <a:r>
              <a:rPr lang="en-US" dirty="0" smtClean="0"/>
              <a:t>Word Cloud</a:t>
            </a:r>
            <a:endParaRPr lang="en-US" dirty="0"/>
          </a:p>
        </p:txBody>
      </p:sp>
      <p:sp>
        <p:nvSpPr>
          <p:cNvPr id="3" name="Date Placeholder 2"/>
          <p:cNvSpPr>
            <a:spLocks noGrp="1"/>
          </p:cNvSpPr>
          <p:nvPr>
            <p:ph type="dt" sz="half" idx="10"/>
          </p:nvPr>
        </p:nvSpPr>
        <p:spPr/>
        <p:txBody>
          <a:bodyPr/>
          <a:lstStyle/>
          <a:p>
            <a:r>
              <a:rPr lang="en-US" dirty="0" smtClean="0"/>
              <a:t>Chapter 11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1026" name="Picture 2" descr="C:\Users\ian\Documents\Game Math Book\Wordle\Images\dynamics.png"/>
          <p:cNvPicPr>
            <a:picLocks noChangeAspect="1" noChangeArrowheads="1"/>
          </p:cNvPicPr>
          <p:nvPr/>
        </p:nvPicPr>
        <p:blipFill>
          <a:blip r:embed="rId2" cstate="print"/>
          <a:srcRect/>
          <a:stretch>
            <a:fillRect/>
          </a:stretch>
        </p:blipFill>
        <p:spPr bwMode="auto">
          <a:xfrm>
            <a:off x="609600" y="1702380"/>
            <a:ext cx="7772400" cy="429825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070904" cy="486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0" y="381000"/>
            <a:ext cx="1447800" cy="369332"/>
          </a:xfrm>
          <a:prstGeom prst="rect">
            <a:avLst/>
          </a:prstGeom>
          <a:noFill/>
        </p:spPr>
        <p:txBody>
          <a:bodyPr wrap="square" rtlCol="0">
            <a:spAutoFit/>
          </a:bodyPr>
          <a:lstStyle/>
          <a:p>
            <a:pPr algn="ctr"/>
            <a:r>
              <a:rPr lang="en-US" dirty="0" smtClean="0"/>
              <a:t>Not Sliding</a:t>
            </a:r>
            <a:endParaRPr lang="en-US" dirty="0"/>
          </a:p>
        </p:txBody>
      </p:sp>
      <p:sp>
        <p:nvSpPr>
          <p:cNvPr id="7" name="TextBox 6"/>
          <p:cNvSpPr txBox="1"/>
          <p:nvPr/>
        </p:nvSpPr>
        <p:spPr>
          <a:xfrm>
            <a:off x="3616352" y="381000"/>
            <a:ext cx="1447800" cy="369332"/>
          </a:xfrm>
          <a:prstGeom prst="rect">
            <a:avLst/>
          </a:prstGeom>
          <a:noFill/>
        </p:spPr>
        <p:txBody>
          <a:bodyPr wrap="square" rtlCol="0">
            <a:spAutoFit/>
          </a:bodyPr>
          <a:lstStyle/>
          <a:p>
            <a:pPr algn="ctr"/>
            <a:r>
              <a:rPr lang="en-US" dirty="0" smtClean="0"/>
              <a:t>On the Brink</a:t>
            </a:r>
            <a:endParaRPr lang="en-US" dirty="0"/>
          </a:p>
        </p:txBody>
      </p:sp>
      <p:sp>
        <p:nvSpPr>
          <p:cNvPr id="8" name="TextBox 7"/>
          <p:cNvSpPr txBox="1"/>
          <p:nvPr/>
        </p:nvSpPr>
        <p:spPr>
          <a:xfrm>
            <a:off x="6324600" y="381000"/>
            <a:ext cx="1447800" cy="369332"/>
          </a:xfrm>
          <a:prstGeom prst="rect">
            <a:avLst/>
          </a:prstGeom>
          <a:noFill/>
        </p:spPr>
        <p:txBody>
          <a:bodyPr wrap="square" rtlCol="0">
            <a:spAutoFit/>
          </a:bodyPr>
          <a:lstStyle/>
          <a:p>
            <a:pPr algn="ctr"/>
            <a:r>
              <a:rPr lang="en-US" dirty="0" smtClean="0"/>
              <a:t>Sliding</a:t>
            </a:r>
            <a:endParaRPr lang="en-US" dirty="0"/>
          </a:p>
        </p:txBody>
      </p:sp>
    </p:spTree>
    <p:extLst>
      <p:ext uri="{BB962C8B-B14F-4D97-AF65-F5344CB8AC3E}">
        <p14:creationId xmlns:p14="http://schemas.microsoft.com/office/powerpoint/2010/main" val="1668922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Kinetic Friction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Once static friction is overcome and the object is moving, friction continues to </a:t>
                </a:r>
                <a:r>
                  <a:rPr lang="en-US" dirty="0"/>
                  <a:t>push against the relative motion of the two </a:t>
                </a:r>
                <a:r>
                  <a:rPr lang="en-US" dirty="0" smtClean="0"/>
                  <a:t>surfaces.</a:t>
                </a:r>
              </a:p>
              <a:p>
                <a:r>
                  <a:rPr lang="en-US" dirty="0" smtClean="0"/>
                  <a:t>This is called </a:t>
                </a:r>
                <a:r>
                  <a:rPr lang="en-US" i="1" dirty="0" smtClean="0"/>
                  <a:t>kinetic friction</a:t>
                </a:r>
                <a:r>
                  <a:rPr lang="en-US" dirty="0" smtClean="0"/>
                  <a:t>.</a:t>
                </a:r>
              </a:p>
              <a:p>
                <a:r>
                  <a:rPr lang="en-US" dirty="0"/>
                  <a:t>T</a:t>
                </a:r>
                <a:r>
                  <a:rPr lang="en-US" dirty="0" smtClean="0"/>
                  <a:t>he magnitude kinetic friction is generally less </a:t>
                </a:r>
                <a:r>
                  <a:rPr lang="en-US" dirty="0"/>
                  <a:t>than that of static friction</a:t>
                </a:r>
                <a:r>
                  <a:rPr lang="en-US" dirty="0" smtClean="0"/>
                  <a:t>.</a:t>
                </a:r>
              </a:p>
              <a:p>
                <a:r>
                  <a:rPr lang="en-US" dirty="0" smtClean="0"/>
                  <a:t>It’s computed the same way of </a:t>
                </a:r>
                <a:r>
                  <a:rPr lang="en-US" dirty="0"/>
                  <a:t>static </a:t>
                </a:r>
                <a:r>
                  <a:rPr lang="en-US" dirty="0"/>
                  <a:t>friction: </a:t>
                </a:r>
                <a14:m>
                  <m:oMath xmlns:m="http://schemas.openxmlformats.org/officeDocument/2006/math">
                    <m:sSub>
                      <m:sSubPr>
                        <m:ctrlPr>
                          <a:rPr lang="en-US" i="1">
                            <a:latin typeface="Cambria Math"/>
                          </a:rPr>
                        </m:ctrlPr>
                      </m:sSubPr>
                      <m:e>
                        <m:r>
                          <a:rPr lang="en-US" i="1">
                            <a:latin typeface="Cambria Math"/>
                          </a:rPr>
                          <m:t>𝑓</m:t>
                        </m:r>
                      </m:e>
                      <m:sub>
                        <m:r>
                          <a:rPr lang="en-US" b="0" i="1" smtClean="0">
                            <a:latin typeface="Cambria Math"/>
                          </a:rPr>
                          <m:t>𝑘</m:t>
                        </m:r>
                      </m:sub>
                    </m:sSub>
                    <m:r>
                      <a:rPr lang="en-US" i="1">
                        <a:latin typeface="Cambria Math"/>
                      </a:rPr>
                      <m:t>=</m:t>
                    </m:r>
                    <m:sSub>
                      <m:sSubPr>
                        <m:ctrlPr>
                          <a:rPr lang="en-US" i="1">
                            <a:latin typeface="Cambria Math"/>
                            <a:ea typeface="Cambria Math"/>
                          </a:rPr>
                        </m:ctrlPr>
                      </m:sSubPr>
                      <m:e>
                        <m:r>
                          <a:rPr lang="en-US" i="1">
                            <a:latin typeface="Cambria Math"/>
                            <a:ea typeface="Cambria Math"/>
                          </a:rPr>
                          <m:t>𝜇</m:t>
                        </m:r>
                      </m:e>
                      <m:sub>
                        <m:r>
                          <a:rPr lang="en-US" b="0" i="1" smtClean="0">
                            <a:latin typeface="Cambria Math"/>
                            <a:ea typeface="Cambria Math"/>
                          </a:rPr>
                          <m:t>𝑘</m:t>
                        </m:r>
                      </m:sub>
                    </m:sSub>
                    <m:r>
                      <a:rPr lang="en-US" i="1">
                        <a:latin typeface="Cambria Math"/>
                        <a:ea typeface="Cambria Math"/>
                      </a:rPr>
                      <m:t>𝑛</m:t>
                    </m:r>
                  </m:oMath>
                </a14:m>
                <a:r>
                  <a:rPr lang="en-US" dirty="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764709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411" y="609600"/>
            <a:ext cx="766917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6450318" y="427165"/>
            <a:ext cx="2087374" cy="5112631"/>
          </a:xfrm>
          <a:custGeom>
            <a:avLst/>
            <a:gdLst>
              <a:gd name="connsiteX0" fmla="*/ 190762 w 2087374"/>
              <a:gd name="connsiteY0" fmla="*/ 86768 h 5112631"/>
              <a:gd name="connsiteX1" fmla="*/ 310902 w 2087374"/>
              <a:gd name="connsiteY1" fmla="*/ 46721 h 5112631"/>
              <a:gd name="connsiteX2" fmla="*/ 330926 w 2087374"/>
              <a:gd name="connsiteY2" fmla="*/ 40047 h 5112631"/>
              <a:gd name="connsiteX3" fmla="*/ 377647 w 2087374"/>
              <a:gd name="connsiteY3" fmla="*/ 33372 h 5112631"/>
              <a:gd name="connsiteX4" fmla="*/ 437717 w 2087374"/>
              <a:gd name="connsiteY4" fmla="*/ 20023 h 5112631"/>
              <a:gd name="connsiteX5" fmla="*/ 504462 w 2087374"/>
              <a:gd name="connsiteY5" fmla="*/ 13349 h 5112631"/>
              <a:gd name="connsiteX6" fmla="*/ 764765 w 2087374"/>
              <a:gd name="connsiteY6" fmla="*/ 0 h 5112631"/>
              <a:gd name="connsiteX7" fmla="*/ 1392164 w 2087374"/>
              <a:gd name="connsiteY7" fmla="*/ 13349 h 5112631"/>
              <a:gd name="connsiteX8" fmla="*/ 1478932 w 2087374"/>
              <a:gd name="connsiteY8" fmla="*/ 26698 h 5112631"/>
              <a:gd name="connsiteX9" fmla="*/ 1559025 w 2087374"/>
              <a:gd name="connsiteY9" fmla="*/ 46721 h 5112631"/>
              <a:gd name="connsiteX10" fmla="*/ 1625770 w 2087374"/>
              <a:gd name="connsiteY10" fmla="*/ 73419 h 5112631"/>
              <a:gd name="connsiteX11" fmla="*/ 1659142 w 2087374"/>
              <a:gd name="connsiteY11" fmla="*/ 86768 h 5112631"/>
              <a:gd name="connsiteX12" fmla="*/ 1685840 w 2087374"/>
              <a:gd name="connsiteY12" fmla="*/ 106791 h 5112631"/>
              <a:gd name="connsiteX13" fmla="*/ 1732561 w 2087374"/>
              <a:gd name="connsiteY13" fmla="*/ 140163 h 5112631"/>
              <a:gd name="connsiteX14" fmla="*/ 1739235 w 2087374"/>
              <a:gd name="connsiteY14" fmla="*/ 160187 h 5112631"/>
              <a:gd name="connsiteX15" fmla="*/ 1772608 w 2087374"/>
              <a:gd name="connsiteY15" fmla="*/ 200234 h 5112631"/>
              <a:gd name="connsiteX16" fmla="*/ 1799305 w 2087374"/>
              <a:gd name="connsiteY16" fmla="*/ 260304 h 5112631"/>
              <a:gd name="connsiteX17" fmla="*/ 1812654 w 2087374"/>
              <a:gd name="connsiteY17" fmla="*/ 287001 h 5112631"/>
              <a:gd name="connsiteX18" fmla="*/ 1826003 w 2087374"/>
              <a:gd name="connsiteY18" fmla="*/ 333723 h 5112631"/>
              <a:gd name="connsiteX19" fmla="*/ 1859375 w 2087374"/>
              <a:gd name="connsiteY19" fmla="*/ 407142 h 5112631"/>
              <a:gd name="connsiteX20" fmla="*/ 1872724 w 2087374"/>
              <a:gd name="connsiteY20" fmla="*/ 447188 h 5112631"/>
              <a:gd name="connsiteX21" fmla="*/ 1892748 w 2087374"/>
              <a:gd name="connsiteY21" fmla="*/ 493909 h 5112631"/>
              <a:gd name="connsiteX22" fmla="*/ 1906097 w 2087374"/>
              <a:gd name="connsiteY22" fmla="*/ 533956 h 5112631"/>
              <a:gd name="connsiteX23" fmla="*/ 1926120 w 2087374"/>
              <a:gd name="connsiteY23" fmla="*/ 567328 h 5112631"/>
              <a:gd name="connsiteX24" fmla="*/ 1946143 w 2087374"/>
              <a:gd name="connsiteY24" fmla="*/ 627399 h 5112631"/>
              <a:gd name="connsiteX25" fmla="*/ 1952818 w 2087374"/>
              <a:gd name="connsiteY25" fmla="*/ 647422 h 5112631"/>
              <a:gd name="connsiteX26" fmla="*/ 1966167 w 2087374"/>
              <a:gd name="connsiteY26" fmla="*/ 694143 h 5112631"/>
              <a:gd name="connsiteX27" fmla="*/ 1979516 w 2087374"/>
              <a:gd name="connsiteY27" fmla="*/ 934423 h 5112631"/>
              <a:gd name="connsiteX28" fmla="*/ 1986190 w 2087374"/>
              <a:gd name="connsiteY28" fmla="*/ 994493 h 5112631"/>
              <a:gd name="connsiteX29" fmla="*/ 1992864 w 2087374"/>
              <a:gd name="connsiteY29" fmla="*/ 1081261 h 5112631"/>
              <a:gd name="connsiteX30" fmla="*/ 2006213 w 2087374"/>
              <a:gd name="connsiteY30" fmla="*/ 1181378 h 5112631"/>
              <a:gd name="connsiteX31" fmla="*/ 2012888 w 2087374"/>
              <a:gd name="connsiteY31" fmla="*/ 1201401 h 5112631"/>
              <a:gd name="connsiteX32" fmla="*/ 2019562 w 2087374"/>
              <a:gd name="connsiteY32" fmla="*/ 1274820 h 5112631"/>
              <a:gd name="connsiteX33" fmla="*/ 2032911 w 2087374"/>
              <a:gd name="connsiteY33" fmla="*/ 1354914 h 5112631"/>
              <a:gd name="connsiteX34" fmla="*/ 2046260 w 2087374"/>
              <a:gd name="connsiteY34" fmla="*/ 1575171 h 5112631"/>
              <a:gd name="connsiteX35" fmla="*/ 2059609 w 2087374"/>
              <a:gd name="connsiteY35" fmla="*/ 1868847 h 5112631"/>
              <a:gd name="connsiteX36" fmla="*/ 2086307 w 2087374"/>
              <a:gd name="connsiteY36" fmla="*/ 1922242 h 5112631"/>
              <a:gd name="connsiteX37" fmla="*/ 2079632 w 2087374"/>
              <a:gd name="connsiteY37" fmla="*/ 2209244 h 5112631"/>
              <a:gd name="connsiteX38" fmla="*/ 2072958 w 2087374"/>
              <a:gd name="connsiteY38" fmla="*/ 2249290 h 5112631"/>
              <a:gd name="connsiteX39" fmla="*/ 2059609 w 2087374"/>
              <a:gd name="connsiteY39" fmla="*/ 2356082 h 5112631"/>
              <a:gd name="connsiteX40" fmla="*/ 2052935 w 2087374"/>
              <a:gd name="connsiteY40" fmla="*/ 2436175 h 5112631"/>
              <a:gd name="connsiteX41" fmla="*/ 2046260 w 2087374"/>
              <a:gd name="connsiteY41" fmla="*/ 2462873 h 5112631"/>
              <a:gd name="connsiteX42" fmla="*/ 2039586 w 2087374"/>
              <a:gd name="connsiteY42" fmla="*/ 2549641 h 5112631"/>
              <a:gd name="connsiteX43" fmla="*/ 2012888 w 2087374"/>
              <a:gd name="connsiteY43" fmla="*/ 2656432 h 5112631"/>
              <a:gd name="connsiteX44" fmla="*/ 2006213 w 2087374"/>
              <a:gd name="connsiteY44" fmla="*/ 2689804 h 5112631"/>
              <a:gd name="connsiteX45" fmla="*/ 1999539 w 2087374"/>
              <a:gd name="connsiteY45" fmla="*/ 2763223 h 5112631"/>
              <a:gd name="connsiteX46" fmla="*/ 1992864 w 2087374"/>
              <a:gd name="connsiteY46" fmla="*/ 2789921 h 5112631"/>
              <a:gd name="connsiteX47" fmla="*/ 1972841 w 2087374"/>
              <a:gd name="connsiteY47" fmla="*/ 2976806 h 5112631"/>
              <a:gd name="connsiteX48" fmla="*/ 1966167 w 2087374"/>
              <a:gd name="connsiteY48" fmla="*/ 3110295 h 5112631"/>
              <a:gd name="connsiteX49" fmla="*/ 1959492 w 2087374"/>
              <a:gd name="connsiteY49" fmla="*/ 3130318 h 5112631"/>
              <a:gd name="connsiteX50" fmla="*/ 1952818 w 2087374"/>
              <a:gd name="connsiteY50" fmla="*/ 3190388 h 5112631"/>
              <a:gd name="connsiteX51" fmla="*/ 1939469 w 2087374"/>
              <a:gd name="connsiteY51" fmla="*/ 3323877 h 5112631"/>
              <a:gd name="connsiteX52" fmla="*/ 1932794 w 2087374"/>
              <a:gd name="connsiteY52" fmla="*/ 3423994 h 5112631"/>
              <a:gd name="connsiteX53" fmla="*/ 1926120 w 2087374"/>
              <a:gd name="connsiteY53" fmla="*/ 3477390 h 5112631"/>
              <a:gd name="connsiteX54" fmla="*/ 1919446 w 2087374"/>
              <a:gd name="connsiteY54" fmla="*/ 3597530 h 5112631"/>
              <a:gd name="connsiteX55" fmla="*/ 1912771 w 2087374"/>
              <a:gd name="connsiteY55" fmla="*/ 3617553 h 5112631"/>
              <a:gd name="connsiteX56" fmla="*/ 1899422 w 2087374"/>
              <a:gd name="connsiteY56" fmla="*/ 3664274 h 5112631"/>
              <a:gd name="connsiteX57" fmla="*/ 1892748 w 2087374"/>
              <a:gd name="connsiteY57" fmla="*/ 3684298 h 5112631"/>
              <a:gd name="connsiteX58" fmla="*/ 1852701 w 2087374"/>
              <a:gd name="connsiteY58" fmla="*/ 3857834 h 5112631"/>
              <a:gd name="connsiteX59" fmla="*/ 1839352 w 2087374"/>
              <a:gd name="connsiteY59" fmla="*/ 3944601 h 5112631"/>
              <a:gd name="connsiteX60" fmla="*/ 1799305 w 2087374"/>
              <a:gd name="connsiteY60" fmla="*/ 4058067 h 5112631"/>
              <a:gd name="connsiteX61" fmla="*/ 1772608 w 2087374"/>
              <a:gd name="connsiteY61" fmla="*/ 4131486 h 5112631"/>
              <a:gd name="connsiteX62" fmla="*/ 1765933 w 2087374"/>
              <a:gd name="connsiteY62" fmla="*/ 4158184 h 5112631"/>
              <a:gd name="connsiteX63" fmla="*/ 1752584 w 2087374"/>
              <a:gd name="connsiteY63" fmla="*/ 4184882 h 5112631"/>
              <a:gd name="connsiteX64" fmla="*/ 1732561 w 2087374"/>
              <a:gd name="connsiteY64" fmla="*/ 4238277 h 5112631"/>
              <a:gd name="connsiteX65" fmla="*/ 1712537 w 2087374"/>
              <a:gd name="connsiteY65" fmla="*/ 4298347 h 5112631"/>
              <a:gd name="connsiteX66" fmla="*/ 1692514 w 2087374"/>
              <a:gd name="connsiteY66" fmla="*/ 4345069 h 5112631"/>
              <a:gd name="connsiteX67" fmla="*/ 1679165 w 2087374"/>
              <a:gd name="connsiteY67" fmla="*/ 4385115 h 5112631"/>
              <a:gd name="connsiteX68" fmla="*/ 1665816 w 2087374"/>
              <a:gd name="connsiteY68" fmla="*/ 4411813 h 5112631"/>
              <a:gd name="connsiteX69" fmla="*/ 1652467 w 2087374"/>
              <a:gd name="connsiteY69" fmla="*/ 4451860 h 5112631"/>
              <a:gd name="connsiteX70" fmla="*/ 1612421 w 2087374"/>
              <a:gd name="connsiteY70" fmla="*/ 4551977 h 5112631"/>
              <a:gd name="connsiteX71" fmla="*/ 1572374 w 2087374"/>
              <a:gd name="connsiteY71" fmla="*/ 4618721 h 5112631"/>
              <a:gd name="connsiteX72" fmla="*/ 1559025 w 2087374"/>
              <a:gd name="connsiteY72" fmla="*/ 4645419 h 5112631"/>
              <a:gd name="connsiteX73" fmla="*/ 1518978 w 2087374"/>
              <a:gd name="connsiteY73" fmla="*/ 4712163 h 5112631"/>
              <a:gd name="connsiteX74" fmla="*/ 1505629 w 2087374"/>
              <a:gd name="connsiteY74" fmla="*/ 4745536 h 5112631"/>
              <a:gd name="connsiteX75" fmla="*/ 1485606 w 2087374"/>
              <a:gd name="connsiteY75" fmla="*/ 4772234 h 5112631"/>
              <a:gd name="connsiteX76" fmla="*/ 1452234 w 2087374"/>
              <a:gd name="connsiteY76" fmla="*/ 4838978 h 5112631"/>
              <a:gd name="connsiteX77" fmla="*/ 1438885 w 2087374"/>
              <a:gd name="connsiteY77" fmla="*/ 4859001 h 5112631"/>
              <a:gd name="connsiteX78" fmla="*/ 1405513 w 2087374"/>
              <a:gd name="connsiteY78" fmla="*/ 4919071 h 5112631"/>
              <a:gd name="connsiteX79" fmla="*/ 1365466 w 2087374"/>
              <a:gd name="connsiteY79" fmla="*/ 4979142 h 5112631"/>
              <a:gd name="connsiteX80" fmla="*/ 1352117 w 2087374"/>
              <a:gd name="connsiteY80" fmla="*/ 5005839 h 5112631"/>
              <a:gd name="connsiteX81" fmla="*/ 1305396 w 2087374"/>
              <a:gd name="connsiteY81" fmla="*/ 5039212 h 5112631"/>
              <a:gd name="connsiteX82" fmla="*/ 1245326 w 2087374"/>
              <a:gd name="connsiteY82" fmla="*/ 5072584 h 5112631"/>
              <a:gd name="connsiteX83" fmla="*/ 1211954 w 2087374"/>
              <a:gd name="connsiteY83" fmla="*/ 5085933 h 5112631"/>
              <a:gd name="connsiteX84" fmla="*/ 1191930 w 2087374"/>
              <a:gd name="connsiteY84" fmla="*/ 5099282 h 5112631"/>
              <a:gd name="connsiteX85" fmla="*/ 1125186 w 2087374"/>
              <a:gd name="connsiteY85" fmla="*/ 5112631 h 5112631"/>
              <a:gd name="connsiteX86" fmla="*/ 631276 w 2087374"/>
              <a:gd name="connsiteY86" fmla="*/ 5105956 h 5112631"/>
              <a:gd name="connsiteX87" fmla="*/ 597904 w 2087374"/>
              <a:gd name="connsiteY87" fmla="*/ 5099282 h 5112631"/>
              <a:gd name="connsiteX88" fmla="*/ 577881 w 2087374"/>
              <a:gd name="connsiteY88" fmla="*/ 5092607 h 5112631"/>
              <a:gd name="connsiteX89" fmla="*/ 517810 w 2087374"/>
              <a:gd name="connsiteY89" fmla="*/ 5045886 h 5112631"/>
              <a:gd name="connsiteX90" fmla="*/ 491113 w 2087374"/>
              <a:gd name="connsiteY90" fmla="*/ 5019188 h 5112631"/>
              <a:gd name="connsiteX91" fmla="*/ 451066 w 2087374"/>
              <a:gd name="connsiteY91" fmla="*/ 4992490 h 5112631"/>
              <a:gd name="connsiteX92" fmla="*/ 411019 w 2087374"/>
              <a:gd name="connsiteY92" fmla="*/ 4932420 h 5112631"/>
              <a:gd name="connsiteX93" fmla="*/ 344275 w 2087374"/>
              <a:gd name="connsiteY93" fmla="*/ 4852327 h 5112631"/>
              <a:gd name="connsiteX94" fmla="*/ 317577 w 2087374"/>
              <a:gd name="connsiteY94" fmla="*/ 4812280 h 5112631"/>
              <a:gd name="connsiteX95" fmla="*/ 310902 w 2087374"/>
              <a:gd name="connsiteY95" fmla="*/ 4792257 h 5112631"/>
              <a:gd name="connsiteX96" fmla="*/ 290879 w 2087374"/>
              <a:gd name="connsiteY96" fmla="*/ 4772234 h 5112631"/>
              <a:gd name="connsiteX97" fmla="*/ 250832 w 2087374"/>
              <a:gd name="connsiteY97" fmla="*/ 4692140 h 5112631"/>
              <a:gd name="connsiteX98" fmla="*/ 230809 w 2087374"/>
              <a:gd name="connsiteY98" fmla="*/ 4678791 h 5112631"/>
              <a:gd name="connsiteX99" fmla="*/ 224135 w 2087374"/>
              <a:gd name="connsiteY99" fmla="*/ 4658768 h 5112631"/>
              <a:gd name="connsiteX100" fmla="*/ 190762 w 2087374"/>
              <a:gd name="connsiteY100" fmla="*/ 4612047 h 5112631"/>
              <a:gd name="connsiteX101" fmla="*/ 164064 w 2087374"/>
              <a:gd name="connsiteY101" fmla="*/ 4545302 h 5112631"/>
              <a:gd name="connsiteX102" fmla="*/ 144041 w 2087374"/>
              <a:gd name="connsiteY102" fmla="*/ 4505255 h 5112631"/>
              <a:gd name="connsiteX103" fmla="*/ 90646 w 2087374"/>
              <a:gd name="connsiteY103" fmla="*/ 4338394 h 5112631"/>
              <a:gd name="connsiteX104" fmla="*/ 77297 w 2087374"/>
              <a:gd name="connsiteY104" fmla="*/ 4271650 h 5112631"/>
              <a:gd name="connsiteX105" fmla="*/ 70622 w 2087374"/>
              <a:gd name="connsiteY105" fmla="*/ 4251626 h 5112631"/>
              <a:gd name="connsiteX106" fmla="*/ 50599 w 2087374"/>
              <a:gd name="connsiteY106" fmla="*/ 4144835 h 5112631"/>
              <a:gd name="connsiteX107" fmla="*/ 43924 w 2087374"/>
              <a:gd name="connsiteY107" fmla="*/ 4118137 h 5112631"/>
              <a:gd name="connsiteX108" fmla="*/ 30575 w 2087374"/>
              <a:gd name="connsiteY108" fmla="*/ 4031369 h 5112631"/>
              <a:gd name="connsiteX109" fmla="*/ 23901 w 2087374"/>
              <a:gd name="connsiteY109" fmla="*/ 4004671 h 5112631"/>
              <a:gd name="connsiteX110" fmla="*/ 10552 w 2087374"/>
              <a:gd name="connsiteY110" fmla="*/ 3931253 h 5112631"/>
              <a:gd name="connsiteX111" fmla="*/ 10552 w 2087374"/>
              <a:gd name="connsiteY111" fmla="*/ 3270482 h 5112631"/>
              <a:gd name="connsiteX112" fmla="*/ 23901 w 2087374"/>
              <a:gd name="connsiteY112" fmla="*/ 2623060 h 5112631"/>
              <a:gd name="connsiteX113" fmla="*/ 30575 w 2087374"/>
              <a:gd name="connsiteY113" fmla="*/ 2476222 h 5112631"/>
              <a:gd name="connsiteX114" fmla="*/ 37250 w 2087374"/>
              <a:gd name="connsiteY114" fmla="*/ 1942266 h 5112631"/>
              <a:gd name="connsiteX115" fmla="*/ 43924 w 2087374"/>
              <a:gd name="connsiteY115" fmla="*/ 1468380 h 5112631"/>
              <a:gd name="connsiteX116" fmla="*/ 50599 w 2087374"/>
              <a:gd name="connsiteY116" fmla="*/ 734190 h 5112631"/>
              <a:gd name="connsiteX117" fmla="*/ 57273 w 2087374"/>
              <a:gd name="connsiteY117" fmla="*/ 373769 h 5112631"/>
              <a:gd name="connsiteX118" fmla="*/ 70622 w 2087374"/>
              <a:gd name="connsiteY118" fmla="*/ 333723 h 5112631"/>
              <a:gd name="connsiteX119" fmla="*/ 90646 w 2087374"/>
              <a:gd name="connsiteY119" fmla="*/ 293676 h 5112631"/>
              <a:gd name="connsiteX120" fmla="*/ 110669 w 2087374"/>
              <a:gd name="connsiteY120" fmla="*/ 260304 h 5112631"/>
              <a:gd name="connsiteX121" fmla="*/ 130692 w 2087374"/>
              <a:gd name="connsiteY121" fmla="*/ 240280 h 5112631"/>
              <a:gd name="connsiteX122" fmla="*/ 144041 w 2087374"/>
              <a:gd name="connsiteY122" fmla="*/ 213582 h 5112631"/>
              <a:gd name="connsiteX123" fmla="*/ 170739 w 2087374"/>
              <a:gd name="connsiteY123" fmla="*/ 173536 h 5112631"/>
              <a:gd name="connsiteX124" fmla="*/ 184088 w 2087374"/>
              <a:gd name="connsiteY124" fmla="*/ 146838 h 5112631"/>
              <a:gd name="connsiteX125" fmla="*/ 217460 w 2087374"/>
              <a:gd name="connsiteY125" fmla="*/ 100117 h 5112631"/>
              <a:gd name="connsiteX126" fmla="*/ 230809 w 2087374"/>
              <a:gd name="connsiteY126" fmla="*/ 60070 h 5112631"/>
              <a:gd name="connsiteX127" fmla="*/ 237483 w 2087374"/>
              <a:gd name="connsiteY127" fmla="*/ 40047 h 5112631"/>
              <a:gd name="connsiteX128" fmla="*/ 264181 w 2087374"/>
              <a:gd name="connsiteY128" fmla="*/ 13349 h 511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087374" h="5112631">
                <a:moveTo>
                  <a:pt x="190762" y="86768"/>
                </a:moveTo>
                <a:lnTo>
                  <a:pt x="310902" y="46721"/>
                </a:lnTo>
                <a:cubicBezTo>
                  <a:pt x="317577" y="44496"/>
                  <a:pt x="323961" y="41042"/>
                  <a:pt x="330926" y="40047"/>
                </a:cubicBezTo>
                <a:cubicBezTo>
                  <a:pt x="346500" y="37822"/>
                  <a:pt x="362185" y="36271"/>
                  <a:pt x="377647" y="33372"/>
                </a:cubicBezTo>
                <a:cubicBezTo>
                  <a:pt x="397807" y="29592"/>
                  <a:pt x="417456" y="23222"/>
                  <a:pt x="437717" y="20023"/>
                </a:cubicBezTo>
                <a:cubicBezTo>
                  <a:pt x="459803" y="16536"/>
                  <a:pt x="482145" y="14715"/>
                  <a:pt x="504462" y="13349"/>
                </a:cubicBezTo>
                <a:lnTo>
                  <a:pt x="764765" y="0"/>
                </a:lnTo>
                <a:lnTo>
                  <a:pt x="1392164" y="13349"/>
                </a:lnTo>
                <a:cubicBezTo>
                  <a:pt x="1413539" y="15487"/>
                  <a:pt x="1455342" y="20264"/>
                  <a:pt x="1478932" y="26698"/>
                </a:cubicBezTo>
                <a:cubicBezTo>
                  <a:pt x="1562030" y="49362"/>
                  <a:pt x="1476040" y="32891"/>
                  <a:pt x="1559025" y="46721"/>
                </a:cubicBezTo>
                <a:lnTo>
                  <a:pt x="1625770" y="73419"/>
                </a:lnTo>
                <a:cubicBezTo>
                  <a:pt x="1636894" y="77869"/>
                  <a:pt x="1649557" y="79580"/>
                  <a:pt x="1659142" y="86768"/>
                </a:cubicBezTo>
                <a:cubicBezTo>
                  <a:pt x="1668041" y="93442"/>
                  <a:pt x="1676407" y="100895"/>
                  <a:pt x="1685840" y="106791"/>
                </a:cubicBezTo>
                <a:cubicBezTo>
                  <a:pt x="1732693" y="136074"/>
                  <a:pt x="1694389" y="101993"/>
                  <a:pt x="1732561" y="140163"/>
                </a:cubicBezTo>
                <a:cubicBezTo>
                  <a:pt x="1734786" y="146838"/>
                  <a:pt x="1735332" y="154333"/>
                  <a:pt x="1739235" y="160187"/>
                </a:cubicBezTo>
                <a:cubicBezTo>
                  <a:pt x="1794455" y="243017"/>
                  <a:pt x="1728933" y="123800"/>
                  <a:pt x="1772608" y="200234"/>
                </a:cubicBezTo>
                <a:cubicBezTo>
                  <a:pt x="1789038" y="228987"/>
                  <a:pt x="1785002" y="228122"/>
                  <a:pt x="1799305" y="260304"/>
                </a:cubicBezTo>
                <a:cubicBezTo>
                  <a:pt x="1803346" y="269396"/>
                  <a:pt x="1809160" y="277685"/>
                  <a:pt x="1812654" y="287001"/>
                </a:cubicBezTo>
                <a:cubicBezTo>
                  <a:pt x="1829584" y="332145"/>
                  <a:pt x="1809872" y="296084"/>
                  <a:pt x="1826003" y="333723"/>
                </a:cubicBezTo>
                <a:cubicBezTo>
                  <a:pt x="1859041" y="410814"/>
                  <a:pt x="1814807" y="291263"/>
                  <a:pt x="1859375" y="407142"/>
                </a:cubicBezTo>
                <a:cubicBezTo>
                  <a:pt x="1864426" y="420275"/>
                  <a:pt x="1867673" y="434055"/>
                  <a:pt x="1872724" y="447188"/>
                </a:cubicBezTo>
                <a:cubicBezTo>
                  <a:pt x="1878807" y="463002"/>
                  <a:pt x="1886665" y="478095"/>
                  <a:pt x="1892748" y="493909"/>
                </a:cubicBezTo>
                <a:cubicBezTo>
                  <a:pt x="1897799" y="507042"/>
                  <a:pt x="1900274" y="521146"/>
                  <a:pt x="1906097" y="533956"/>
                </a:cubicBezTo>
                <a:cubicBezTo>
                  <a:pt x="1911465" y="545766"/>
                  <a:pt x="1921010" y="555404"/>
                  <a:pt x="1926120" y="567328"/>
                </a:cubicBezTo>
                <a:cubicBezTo>
                  <a:pt x="1934434" y="586728"/>
                  <a:pt x="1939468" y="607375"/>
                  <a:pt x="1946143" y="627399"/>
                </a:cubicBezTo>
                <a:cubicBezTo>
                  <a:pt x="1948368" y="634073"/>
                  <a:pt x="1951112" y="640597"/>
                  <a:pt x="1952818" y="647422"/>
                </a:cubicBezTo>
                <a:cubicBezTo>
                  <a:pt x="1961198" y="680945"/>
                  <a:pt x="1956591" y="665418"/>
                  <a:pt x="1966167" y="694143"/>
                </a:cubicBezTo>
                <a:cubicBezTo>
                  <a:pt x="1984942" y="806801"/>
                  <a:pt x="1966849" y="687414"/>
                  <a:pt x="1979516" y="934423"/>
                </a:cubicBezTo>
                <a:cubicBezTo>
                  <a:pt x="1980548" y="954543"/>
                  <a:pt x="1984366" y="974429"/>
                  <a:pt x="1986190" y="994493"/>
                </a:cubicBezTo>
                <a:cubicBezTo>
                  <a:pt x="1988816" y="1023382"/>
                  <a:pt x="1990238" y="1052372"/>
                  <a:pt x="1992864" y="1081261"/>
                </a:cubicBezTo>
                <a:cubicBezTo>
                  <a:pt x="1995087" y="1105717"/>
                  <a:pt x="2000221" y="1154416"/>
                  <a:pt x="2006213" y="1181378"/>
                </a:cubicBezTo>
                <a:cubicBezTo>
                  <a:pt x="2007739" y="1188246"/>
                  <a:pt x="2010663" y="1194727"/>
                  <a:pt x="2012888" y="1201401"/>
                </a:cubicBezTo>
                <a:cubicBezTo>
                  <a:pt x="2015113" y="1225874"/>
                  <a:pt x="2017117" y="1250368"/>
                  <a:pt x="2019562" y="1274820"/>
                </a:cubicBezTo>
                <a:cubicBezTo>
                  <a:pt x="2025949" y="1338686"/>
                  <a:pt x="2020239" y="1316893"/>
                  <a:pt x="2032911" y="1354914"/>
                </a:cubicBezTo>
                <a:cubicBezTo>
                  <a:pt x="2046351" y="1475860"/>
                  <a:pt x="2036460" y="1374269"/>
                  <a:pt x="2046260" y="1575171"/>
                </a:cubicBezTo>
                <a:cubicBezTo>
                  <a:pt x="2061961" y="1897029"/>
                  <a:pt x="2042814" y="1415347"/>
                  <a:pt x="2059609" y="1868847"/>
                </a:cubicBezTo>
                <a:cubicBezTo>
                  <a:pt x="2095555" y="1844883"/>
                  <a:pt x="2086307" y="1842534"/>
                  <a:pt x="2086307" y="1922242"/>
                </a:cubicBezTo>
                <a:cubicBezTo>
                  <a:pt x="2086307" y="2017935"/>
                  <a:pt x="2083535" y="2113630"/>
                  <a:pt x="2079632" y="2209244"/>
                </a:cubicBezTo>
                <a:cubicBezTo>
                  <a:pt x="2079080" y="2222766"/>
                  <a:pt x="2074539" y="2235850"/>
                  <a:pt x="2072958" y="2249290"/>
                </a:cubicBezTo>
                <a:cubicBezTo>
                  <a:pt x="2059755" y="2361513"/>
                  <a:pt x="2073641" y="2285914"/>
                  <a:pt x="2059609" y="2356082"/>
                </a:cubicBezTo>
                <a:cubicBezTo>
                  <a:pt x="2057384" y="2382780"/>
                  <a:pt x="2056258" y="2409592"/>
                  <a:pt x="2052935" y="2436175"/>
                </a:cubicBezTo>
                <a:cubicBezTo>
                  <a:pt x="2051797" y="2445277"/>
                  <a:pt x="2047332" y="2453763"/>
                  <a:pt x="2046260" y="2462873"/>
                </a:cubicBezTo>
                <a:cubicBezTo>
                  <a:pt x="2042871" y="2491682"/>
                  <a:pt x="2044515" y="2521055"/>
                  <a:pt x="2039586" y="2549641"/>
                </a:cubicBezTo>
                <a:cubicBezTo>
                  <a:pt x="2033352" y="2585800"/>
                  <a:pt x="2020085" y="2620452"/>
                  <a:pt x="2012888" y="2656432"/>
                </a:cubicBezTo>
                <a:lnTo>
                  <a:pt x="2006213" y="2689804"/>
                </a:lnTo>
                <a:cubicBezTo>
                  <a:pt x="2003988" y="2714277"/>
                  <a:pt x="2002787" y="2738865"/>
                  <a:pt x="1999539" y="2763223"/>
                </a:cubicBezTo>
                <a:cubicBezTo>
                  <a:pt x="1998327" y="2772316"/>
                  <a:pt x="1993877" y="2780804"/>
                  <a:pt x="1992864" y="2789921"/>
                </a:cubicBezTo>
                <a:cubicBezTo>
                  <a:pt x="1961654" y="3070806"/>
                  <a:pt x="2013070" y="2695206"/>
                  <a:pt x="1972841" y="2976806"/>
                </a:cubicBezTo>
                <a:cubicBezTo>
                  <a:pt x="1970616" y="3021302"/>
                  <a:pt x="1970027" y="3065911"/>
                  <a:pt x="1966167" y="3110295"/>
                </a:cubicBezTo>
                <a:cubicBezTo>
                  <a:pt x="1965558" y="3117304"/>
                  <a:pt x="1960649" y="3123378"/>
                  <a:pt x="1959492" y="3130318"/>
                </a:cubicBezTo>
                <a:cubicBezTo>
                  <a:pt x="1956180" y="3150190"/>
                  <a:pt x="1954425" y="3170306"/>
                  <a:pt x="1952818" y="3190388"/>
                </a:cubicBezTo>
                <a:cubicBezTo>
                  <a:pt x="1942588" y="3318268"/>
                  <a:pt x="1955560" y="3259509"/>
                  <a:pt x="1939469" y="3323877"/>
                </a:cubicBezTo>
                <a:cubicBezTo>
                  <a:pt x="1937244" y="3357249"/>
                  <a:pt x="1935691" y="3390673"/>
                  <a:pt x="1932794" y="3423994"/>
                </a:cubicBezTo>
                <a:cubicBezTo>
                  <a:pt x="1931240" y="3441864"/>
                  <a:pt x="1927496" y="3459506"/>
                  <a:pt x="1926120" y="3477390"/>
                </a:cubicBezTo>
                <a:cubicBezTo>
                  <a:pt x="1923044" y="3517380"/>
                  <a:pt x="1923249" y="3557602"/>
                  <a:pt x="1919446" y="3597530"/>
                </a:cubicBezTo>
                <a:cubicBezTo>
                  <a:pt x="1918779" y="3604534"/>
                  <a:pt x="1914793" y="3610814"/>
                  <a:pt x="1912771" y="3617553"/>
                </a:cubicBezTo>
                <a:cubicBezTo>
                  <a:pt x="1908117" y="3633067"/>
                  <a:pt x="1904076" y="3648760"/>
                  <a:pt x="1899422" y="3664274"/>
                </a:cubicBezTo>
                <a:cubicBezTo>
                  <a:pt x="1897400" y="3671013"/>
                  <a:pt x="1894399" y="3677459"/>
                  <a:pt x="1892748" y="3684298"/>
                </a:cubicBezTo>
                <a:cubicBezTo>
                  <a:pt x="1878819" y="3742006"/>
                  <a:pt x="1861728" y="3799159"/>
                  <a:pt x="1852701" y="3857834"/>
                </a:cubicBezTo>
                <a:cubicBezTo>
                  <a:pt x="1848251" y="3886756"/>
                  <a:pt x="1846181" y="3916146"/>
                  <a:pt x="1839352" y="3944601"/>
                </a:cubicBezTo>
                <a:cubicBezTo>
                  <a:pt x="1830205" y="3982712"/>
                  <a:pt x="1814021" y="4021278"/>
                  <a:pt x="1799305" y="4058067"/>
                </a:cubicBezTo>
                <a:cubicBezTo>
                  <a:pt x="1785890" y="4125147"/>
                  <a:pt x="1802722" y="4056200"/>
                  <a:pt x="1772608" y="4131486"/>
                </a:cubicBezTo>
                <a:cubicBezTo>
                  <a:pt x="1769201" y="4140003"/>
                  <a:pt x="1769154" y="4149595"/>
                  <a:pt x="1765933" y="4158184"/>
                </a:cubicBezTo>
                <a:cubicBezTo>
                  <a:pt x="1762439" y="4167500"/>
                  <a:pt x="1756411" y="4175698"/>
                  <a:pt x="1752584" y="4184882"/>
                </a:cubicBezTo>
                <a:cubicBezTo>
                  <a:pt x="1745273" y="4202428"/>
                  <a:pt x="1738888" y="4220352"/>
                  <a:pt x="1732561" y="4238277"/>
                </a:cubicBezTo>
                <a:cubicBezTo>
                  <a:pt x="1725536" y="4258180"/>
                  <a:pt x="1719948" y="4278584"/>
                  <a:pt x="1712537" y="4298347"/>
                </a:cubicBezTo>
                <a:cubicBezTo>
                  <a:pt x="1706588" y="4314212"/>
                  <a:pt x="1698596" y="4329254"/>
                  <a:pt x="1692514" y="4345069"/>
                </a:cubicBezTo>
                <a:cubicBezTo>
                  <a:pt x="1687463" y="4358202"/>
                  <a:pt x="1684391" y="4372051"/>
                  <a:pt x="1679165" y="4385115"/>
                </a:cubicBezTo>
                <a:cubicBezTo>
                  <a:pt x="1675470" y="4394353"/>
                  <a:pt x="1669511" y="4402575"/>
                  <a:pt x="1665816" y="4411813"/>
                </a:cubicBezTo>
                <a:cubicBezTo>
                  <a:pt x="1660590" y="4424878"/>
                  <a:pt x="1656917" y="4438511"/>
                  <a:pt x="1652467" y="4451860"/>
                </a:cubicBezTo>
                <a:cubicBezTo>
                  <a:pt x="1641473" y="4484843"/>
                  <a:pt x="1628660" y="4524912"/>
                  <a:pt x="1612421" y="4551977"/>
                </a:cubicBezTo>
                <a:cubicBezTo>
                  <a:pt x="1599072" y="4574225"/>
                  <a:pt x="1585247" y="4596194"/>
                  <a:pt x="1572374" y="4618721"/>
                </a:cubicBezTo>
                <a:cubicBezTo>
                  <a:pt x="1567437" y="4627360"/>
                  <a:pt x="1563962" y="4636780"/>
                  <a:pt x="1559025" y="4645419"/>
                </a:cubicBezTo>
                <a:cubicBezTo>
                  <a:pt x="1546152" y="4667946"/>
                  <a:pt x="1531188" y="4689270"/>
                  <a:pt x="1518978" y="4712163"/>
                </a:cubicBezTo>
                <a:cubicBezTo>
                  <a:pt x="1513340" y="4722735"/>
                  <a:pt x="1511448" y="4735062"/>
                  <a:pt x="1505629" y="4745536"/>
                </a:cubicBezTo>
                <a:cubicBezTo>
                  <a:pt x="1500227" y="4755260"/>
                  <a:pt x="1491125" y="4762576"/>
                  <a:pt x="1485606" y="4772234"/>
                </a:cubicBezTo>
                <a:cubicBezTo>
                  <a:pt x="1473265" y="4793831"/>
                  <a:pt x="1464027" y="4817077"/>
                  <a:pt x="1452234" y="4838978"/>
                </a:cubicBezTo>
                <a:cubicBezTo>
                  <a:pt x="1448431" y="4846041"/>
                  <a:pt x="1442927" y="4852072"/>
                  <a:pt x="1438885" y="4859001"/>
                </a:cubicBezTo>
                <a:cubicBezTo>
                  <a:pt x="1427343" y="4878787"/>
                  <a:pt x="1417457" y="4899526"/>
                  <a:pt x="1405513" y="4919071"/>
                </a:cubicBezTo>
                <a:cubicBezTo>
                  <a:pt x="1392964" y="4939606"/>
                  <a:pt x="1376229" y="4957617"/>
                  <a:pt x="1365466" y="4979142"/>
                </a:cubicBezTo>
                <a:cubicBezTo>
                  <a:pt x="1361016" y="4988041"/>
                  <a:pt x="1357900" y="4997743"/>
                  <a:pt x="1352117" y="5005839"/>
                </a:cubicBezTo>
                <a:cubicBezTo>
                  <a:pt x="1335246" y="5029459"/>
                  <a:pt x="1329799" y="5025268"/>
                  <a:pt x="1305396" y="5039212"/>
                </a:cubicBezTo>
                <a:cubicBezTo>
                  <a:pt x="1256389" y="5067217"/>
                  <a:pt x="1323370" y="5037110"/>
                  <a:pt x="1245326" y="5072584"/>
                </a:cubicBezTo>
                <a:cubicBezTo>
                  <a:pt x="1234419" y="5077542"/>
                  <a:pt x="1222670" y="5080575"/>
                  <a:pt x="1211954" y="5085933"/>
                </a:cubicBezTo>
                <a:cubicBezTo>
                  <a:pt x="1204779" y="5089520"/>
                  <a:pt x="1199303" y="5096122"/>
                  <a:pt x="1191930" y="5099282"/>
                </a:cubicBezTo>
                <a:cubicBezTo>
                  <a:pt x="1179262" y="5104711"/>
                  <a:pt x="1134215" y="5111126"/>
                  <a:pt x="1125186" y="5112631"/>
                </a:cubicBezTo>
                <a:lnTo>
                  <a:pt x="631276" y="5105956"/>
                </a:lnTo>
                <a:cubicBezTo>
                  <a:pt x="619935" y="5105669"/>
                  <a:pt x="608910" y="5102033"/>
                  <a:pt x="597904" y="5099282"/>
                </a:cubicBezTo>
                <a:cubicBezTo>
                  <a:pt x="591079" y="5097576"/>
                  <a:pt x="584555" y="5094832"/>
                  <a:pt x="577881" y="5092607"/>
                </a:cubicBezTo>
                <a:cubicBezTo>
                  <a:pt x="557857" y="5077033"/>
                  <a:pt x="535747" y="5063824"/>
                  <a:pt x="517810" y="5045886"/>
                </a:cubicBezTo>
                <a:cubicBezTo>
                  <a:pt x="508911" y="5036987"/>
                  <a:pt x="500940" y="5027050"/>
                  <a:pt x="491113" y="5019188"/>
                </a:cubicBezTo>
                <a:cubicBezTo>
                  <a:pt x="478585" y="5009166"/>
                  <a:pt x="463057" y="5003149"/>
                  <a:pt x="451066" y="4992490"/>
                </a:cubicBezTo>
                <a:cubicBezTo>
                  <a:pt x="437461" y="4980397"/>
                  <a:pt x="420203" y="4946196"/>
                  <a:pt x="411019" y="4932420"/>
                </a:cubicBezTo>
                <a:cubicBezTo>
                  <a:pt x="338157" y="4823128"/>
                  <a:pt x="416124" y="4940143"/>
                  <a:pt x="344275" y="4852327"/>
                </a:cubicBezTo>
                <a:cubicBezTo>
                  <a:pt x="334116" y="4839910"/>
                  <a:pt x="325369" y="4826304"/>
                  <a:pt x="317577" y="4812280"/>
                </a:cubicBezTo>
                <a:cubicBezTo>
                  <a:pt x="314160" y="4806130"/>
                  <a:pt x="314805" y="4798111"/>
                  <a:pt x="310902" y="4792257"/>
                </a:cubicBezTo>
                <a:cubicBezTo>
                  <a:pt x="305666" y="4784403"/>
                  <a:pt x="297553" y="4778908"/>
                  <a:pt x="290879" y="4772234"/>
                </a:cubicBezTo>
                <a:cubicBezTo>
                  <a:pt x="281831" y="4751122"/>
                  <a:pt x="267258" y="4711304"/>
                  <a:pt x="250832" y="4692140"/>
                </a:cubicBezTo>
                <a:cubicBezTo>
                  <a:pt x="245612" y="4686050"/>
                  <a:pt x="237483" y="4683241"/>
                  <a:pt x="230809" y="4678791"/>
                </a:cubicBezTo>
                <a:cubicBezTo>
                  <a:pt x="228584" y="4672117"/>
                  <a:pt x="227281" y="4665061"/>
                  <a:pt x="224135" y="4658768"/>
                </a:cubicBezTo>
                <a:cubicBezTo>
                  <a:pt x="219253" y="4649003"/>
                  <a:pt x="195302" y="4618100"/>
                  <a:pt x="190762" y="4612047"/>
                </a:cubicBezTo>
                <a:cubicBezTo>
                  <a:pt x="180622" y="4581624"/>
                  <a:pt x="182304" y="4584822"/>
                  <a:pt x="164064" y="4545302"/>
                </a:cubicBezTo>
                <a:cubicBezTo>
                  <a:pt x="157810" y="4531751"/>
                  <a:pt x="148761" y="4519414"/>
                  <a:pt x="144041" y="4505255"/>
                </a:cubicBezTo>
                <a:cubicBezTo>
                  <a:pt x="79869" y="4312738"/>
                  <a:pt x="130103" y="4417315"/>
                  <a:pt x="90646" y="4338394"/>
                </a:cubicBezTo>
                <a:cubicBezTo>
                  <a:pt x="86196" y="4316146"/>
                  <a:pt x="82399" y="4293758"/>
                  <a:pt x="77297" y="4271650"/>
                </a:cubicBezTo>
                <a:cubicBezTo>
                  <a:pt x="75715" y="4264794"/>
                  <a:pt x="72071" y="4258511"/>
                  <a:pt x="70622" y="4251626"/>
                </a:cubicBezTo>
                <a:cubicBezTo>
                  <a:pt x="63161" y="4216186"/>
                  <a:pt x="59384" y="4179971"/>
                  <a:pt x="50599" y="4144835"/>
                </a:cubicBezTo>
                <a:cubicBezTo>
                  <a:pt x="48374" y="4135936"/>
                  <a:pt x="45518" y="4127171"/>
                  <a:pt x="43924" y="4118137"/>
                </a:cubicBezTo>
                <a:cubicBezTo>
                  <a:pt x="38838" y="4089319"/>
                  <a:pt x="35660" y="4060187"/>
                  <a:pt x="30575" y="4031369"/>
                </a:cubicBezTo>
                <a:cubicBezTo>
                  <a:pt x="28981" y="4022335"/>
                  <a:pt x="25700" y="4013666"/>
                  <a:pt x="23901" y="4004671"/>
                </a:cubicBezTo>
                <a:cubicBezTo>
                  <a:pt x="19023" y="3980280"/>
                  <a:pt x="15002" y="3955726"/>
                  <a:pt x="10552" y="3931253"/>
                </a:cubicBezTo>
                <a:cubicBezTo>
                  <a:pt x="-8336" y="3647911"/>
                  <a:pt x="2266" y="3846368"/>
                  <a:pt x="10552" y="3270482"/>
                </a:cubicBezTo>
                <a:cubicBezTo>
                  <a:pt x="12339" y="3146271"/>
                  <a:pt x="19345" y="2768868"/>
                  <a:pt x="23901" y="2623060"/>
                </a:cubicBezTo>
                <a:cubicBezTo>
                  <a:pt x="25431" y="2574087"/>
                  <a:pt x="28350" y="2525168"/>
                  <a:pt x="30575" y="2476222"/>
                </a:cubicBezTo>
                <a:cubicBezTo>
                  <a:pt x="32800" y="2298237"/>
                  <a:pt x="34893" y="2120250"/>
                  <a:pt x="37250" y="1942266"/>
                </a:cubicBezTo>
                <a:cubicBezTo>
                  <a:pt x="39342" y="1784302"/>
                  <a:pt x="42178" y="1626348"/>
                  <a:pt x="43924" y="1468380"/>
                </a:cubicBezTo>
                <a:cubicBezTo>
                  <a:pt x="46628" y="1223655"/>
                  <a:pt x="47615" y="978912"/>
                  <a:pt x="50599" y="734190"/>
                </a:cubicBezTo>
                <a:cubicBezTo>
                  <a:pt x="52064" y="614038"/>
                  <a:pt x="51273" y="493780"/>
                  <a:pt x="57273" y="373769"/>
                </a:cubicBezTo>
                <a:cubicBezTo>
                  <a:pt x="57976" y="359716"/>
                  <a:pt x="66172" y="347072"/>
                  <a:pt x="70622" y="333723"/>
                </a:cubicBezTo>
                <a:cubicBezTo>
                  <a:pt x="80915" y="302846"/>
                  <a:pt x="72162" y="323251"/>
                  <a:pt x="90646" y="293676"/>
                </a:cubicBezTo>
                <a:cubicBezTo>
                  <a:pt x="97522" y="282675"/>
                  <a:pt x="102886" y="270682"/>
                  <a:pt x="110669" y="260304"/>
                </a:cubicBezTo>
                <a:cubicBezTo>
                  <a:pt x="116332" y="252753"/>
                  <a:pt x="125206" y="247961"/>
                  <a:pt x="130692" y="240280"/>
                </a:cubicBezTo>
                <a:cubicBezTo>
                  <a:pt x="136475" y="232183"/>
                  <a:pt x="138922" y="222114"/>
                  <a:pt x="144041" y="213582"/>
                </a:cubicBezTo>
                <a:cubicBezTo>
                  <a:pt x="152295" y="199825"/>
                  <a:pt x="163564" y="187885"/>
                  <a:pt x="170739" y="173536"/>
                </a:cubicBezTo>
                <a:cubicBezTo>
                  <a:pt x="175189" y="164637"/>
                  <a:pt x="179151" y="155477"/>
                  <a:pt x="184088" y="146838"/>
                </a:cubicBezTo>
                <a:cubicBezTo>
                  <a:pt x="191894" y="133179"/>
                  <a:pt x="208869" y="111572"/>
                  <a:pt x="217460" y="100117"/>
                </a:cubicBezTo>
                <a:lnTo>
                  <a:pt x="230809" y="60070"/>
                </a:lnTo>
                <a:cubicBezTo>
                  <a:pt x="233034" y="53396"/>
                  <a:pt x="231629" y="43949"/>
                  <a:pt x="237483" y="40047"/>
                </a:cubicBezTo>
                <a:cubicBezTo>
                  <a:pt x="261646" y="23939"/>
                  <a:pt x="253920" y="33873"/>
                  <a:pt x="264181" y="13349"/>
                </a:cubicBezTo>
              </a:path>
            </a:pathLst>
          </a:custGeom>
          <a:noFill/>
          <a:ln w="47625">
            <a:solidFill>
              <a:srgbClr val="FF0000"/>
            </a:solid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6114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Coulomb’s Law of Friction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 direction of the force of kinetic friction is always opposed to the </a:t>
            </a:r>
            <a:r>
              <a:rPr lang="en-US" dirty="0" smtClean="0"/>
              <a:t>relative motion </a:t>
            </a:r>
            <a:r>
              <a:rPr lang="en-US" dirty="0"/>
              <a:t>of the surfaces. </a:t>
            </a:r>
            <a:endParaRPr lang="en-US" dirty="0" smtClean="0"/>
          </a:p>
          <a:p>
            <a:r>
              <a:rPr lang="en-US" dirty="0" smtClean="0"/>
              <a:t>As </a:t>
            </a:r>
            <a:r>
              <a:rPr lang="en-US" dirty="0"/>
              <a:t>we said earlier, </a:t>
            </a:r>
            <a:r>
              <a:rPr lang="en-US" dirty="0" smtClean="0"/>
              <a:t>the coefficient </a:t>
            </a:r>
            <a:r>
              <a:rPr lang="en-US" dirty="0"/>
              <a:t>of kinetic friction is usually less than the </a:t>
            </a:r>
            <a:r>
              <a:rPr lang="en-US" dirty="0" smtClean="0"/>
              <a:t>coefficient </a:t>
            </a:r>
            <a:r>
              <a:rPr lang="en-US" dirty="0"/>
              <a:t>of </a:t>
            </a:r>
            <a:r>
              <a:rPr lang="en-US" dirty="0" smtClean="0"/>
              <a:t>static friction</a:t>
            </a:r>
            <a:r>
              <a:rPr lang="en-US" dirty="0"/>
              <a:t>. </a:t>
            </a:r>
            <a:endParaRPr lang="en-US" dirty="0" smtClean="0"/>
          </a:p>
          <a:p>
            <a:r>
              <a:rPr lang="en-US" dirty="0" smtClean="0"/>
              <a:t>Thus</a:t>
            </a:r>
            <a:r>
              <a:rPr lang="en-US" dirty="0"/>
              <a:t>, if we increase the angle of the table </a:t>
            </a:r>
            <a:r>
              <a:rPr lang="en-US" dirty="0" smtClean="0"/>
              <a:t>slowly </a:t>
            </a:r>
            <a:r>
              <a:rPr lang="en-US" dirty="0"/>
              <a:t>so </a:t>
            </a:r>
            <a:r>
              <a:rPr lang="en-US" dirty="0" smtClean="0"/>
              <a:t>that static </a:t>
            </a:r>
            <a:r>
              <a:rPr lang="en-US" dirty="0"/>
              <a:t>friction is just overcome, the petunias will begin to </a:t>
            </a:r>
            <a:r>
              <a:rPr lang="en-US" dirty="0" smtClean="0"/>
              <a:t>accelerate. </a:t>
            </a:r>
          </a:p>
          <a:p>
            <a:r>
              <a:rPr lang="en-US" dirty="0" smtClean="0"/>
              <a:t>Coulomb's primary contribution </a:t>
            </a:r>
            <a:r>
              <a:rPr lang="en-US" dirty="0"/>
              <a:t>to the theory, sometimes called </a:t>
            </a:r>
            <a:r>
              <a:rPr lang="en-US" i="1" dirty="0"/>
              <a:t>Coulomb's law of friction</a:t>
            </a:r>
            <a:r>
              <a:rPr lang="en-US" dirty="0"/>
              <a:t>, </a:t>
            </a:r>
            <a:r>
              <a:rPr lang="en-US" dirty="0" smtClean="0"/>
              <a:t>was that </a:t>
            </a:r>
            <a:r>
              <a:rPr lang="en-US" dirty="0"/>
              <a:t>the force of kinetic friction does not depend on the relative </a:t>
            </a:r>
            <a:r>
              <a:rPr lang="en-US" dirty="0" smtClean="0"/>
              <a:t>velocities of </a:t>
            </a:r>
            <a:r>
              <a:rPr lang="en-US" dirty="0"/>
              <a:t>the </a:t>
            </a:r>
            <a:r>
              <a:rPr lang="en-US" dirty="0" smtClean="0"/>
              <a:t>surfaces</a:t>
            </a:r>
            <a:r>
              <a:rPr lang="en-US" dirty="0"/>
              <a:t>.</a:t>
            </a:r>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3841490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Forces</a:t>
            </a:r>
            <a:endParaRPr lang="en-US" dirty="0"/>
          </a:p>
        </p:txBody>
      </p:sp>
      <p:sp>
        <p:nvSpPr>
          <p:cNvPr id="3" name="Content Placeholder 2"/>
          <p:cNvSpPr>
            <a:spLocks noGrp="1"/>
          </p:cNvSpPr>
          <p:nvPr>
            <p:ph idx="1"/>
          </p:nvPr>
        </p:nvSpPr>
        <p:spPr>
          <a:xfrm>
            <a:off x="457200" y="1600200"/>
            <a:ext cx="7543800" cy="4525963"/>
          </a:xfrm>
        </p:spPr>
        <p:txBody>
          <a:bodyPr/>
          <a:lstStyle/>
          <a:p>
            <a:r>
              <a:rPr lang="en-US" dirty="0"/>
              <a:t>Even if </a:t>
            </a:r>
            <a:r>
              <a:rPr lang="en-US" dirty="0" smtClean="0"/>
              <a:t>you don't </a:t>
            </a:r>
            <a:r>
              <a:rPr lang="en-US" dirty="0"/>
              <a:t>see very many </a:t>
            </a:r>
            <a:r>
              <a:rPr lang="en-US" dirty="0" smtClean="0"/>
              <a:t>actual springs </a:t>
            </a:r>
            <a:r>
              <a:rPr lang="en-US" dirty="0"/>
              <a:t>in a video game, there are likely </a:t>
            </a:r>
            <a:r>
              <a:rPr lang="en-US" dirty="0" smtClean="0"/>
              <a:t>very many virtual springs </a:t>
            </a:r>
            <a:r>
              <a:rPr lang="en-US" dirty="0"/>
              <a:t>at work. </a:t>
            </a:r>
            <a:endParaRPr lang="en-US" dirty="0" smtClean="0"/>
          </a:p>
          <a:p>
            <a:r>
              <a:rPr lang="en-US" dirty="0" smtClean="0"/>
              <a:t>Springs </a:t>
            </a:r>
            <a:r>
              <a:rPr lang="en-US" dirty="0"/>
              <a:t>exhibit a general behavior that </a:t>
            </a:r>
            <a:r>
              <a:rPr lang="en-US" dirty="0" smtClean="0"/>
              <a:t>is very </a:t>
            </a:r>
            <a:r>
              <a:rPr lang="en-US" dirty="0"/>
              <a:t>useful for enforcing constraints, </a:t>
            </a:r>
            <a:r>
              <a:rPr lang="en-US" dirty="0" smtClean="0"/>
              <a:t>for example, preventing </a:t>
            </a:r>
            <a:r>
              <a:rPr lang="en-US" dirty="0"/>
              <a:t>objects from </a:t>
            </a:r>
            <a:r>
              <a:rPr lang="en-US" dirty="0" smtClean="0"/>
              <a:t>overlapping, cloth rendering, and rag-doll character animation. </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pic>
        <p:nvPicPr>
          <p:cNvPr id="13316" name="Picture 4" descr="C:\Users\Ian\Desktop\sp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915150" y="3143250"/>
            <a:ext cx="3251200" cy="622300"/>
          </a:xfrm>
          <a:prstGeom prst="rect">
            <a:avLst/>
          </a:prstGeom>
          <a:noFill/>
          <a:effectLst>
            <a:outerShdw blurRad="114300" dist="241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770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Systems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are two types of spring motion, </a:t>
            </a:r>
            <a:r>
              <a:rPr lang="en-US" i="1" dirty="0" smtClean="0"/>
              <a:t>damped oscillation </a:t>
            </a:r>
            <a:r>
              <a:rPr lang="en-US" dirty="0"/>
              <a:t>and </a:t>
            </a:r>
            <a:r>
              <a:rPr lang="en-US" i="1" dirty="0" err="1" smtClean="0"/>
              <a:t>undamped</a:t>
            </a:r>
            <a:r>
              <a:rPr lang="en-US" i="1" dirty="0"/>
              <a:t> </a:t>
            </a:r>
            <a:r>
              <a:rPr lang="en-US" i="1" dirty="0" smtClean="0"/>
              <a:t>oscillation</a:t>
            </a:r>
            <a:r>
              <a:rPr lang="en-US" dirty="0"/>
              <a:t>. </a:t>
            </a:r>
            <a:endParaRPr lang="en-US" dirty="0" smtClean="0"/>
          </a:p>
          <a:p>
            <a:r>
              <a:rPr lang="en-US" dirty="0"/>
              <a:t>A</a:t>
            </a:r>
            <a:r>
              <a:rPr lang="en-US" dirty="0" smtClean="0"/>
              <a:t> </a:t>
            </a:r>
            <a:r>
              <a:rPr lang="en-US" dirty="0"/>
              <a:t>virtual </a:t>
            </a:r>
            <a:r>
              <a:rPr lang="en-US" dirty="0" smtClean="0"/>
              <a:t>spring (often </a:t>
            </a:r>
            <a:r>
              <a:rPr lang="en-US" dirty="0"/>
              <a:t>in the form of a spring-damper system) </a:t>
            </a:r>
            <a:r>
              <a:rPr lang="en-US" dirty="0" smtClean="0"/>
              <a:t>is a type of </a:t>
            </a:r>
            <a:r>
              <a:rPr lang="en-US" i="1" dirty="0"/>
              <a:t>control system</a:t>
            </a:r>
            <a:r>
              <a:rPr lang="en-US" dirty="0" smtClean="0"/>
              <a:t>.</a:t>
            </a:r>
          </a:p>
          <a:p>
            <a:r>
              <a:rPr lang="en-US" dirty="0" smtClean="0"/>
              <a:t>There </a:t>
            </a:r>
            <a:r>
              <a:rPr lang="en-US" dirty="0"/>
              <a:t>are certain advantages to be had </a:t>
            </a:r>
            <a:r>
              <a:rPr lang="en-US" dirty="0" smtClean="0"/>
              <a:t>when the </a:t>
            </a:r>
            <a:r>
              <a:rPr lang="en-US" dirty="0"/>
              <a:t>physical nature of the problem is dropped and we think of it </a:t>
            </a:r>
            <a:r>
              <a:rPr lang="en-US" dirty="0" smtClean="0"/>
              <a:t>purely in </a:t>
            </a:r>
            <a:r>
              <a:rPr lang="en-US" dirty="0"/>
              <a:t>mathematical terms. </a:t>
            </a:r>
            <a:endParaRPr lang="en-US" dirty="0" smtClean="0"/>
          </a:p>
          <a:p>
            <a:r>
              <a:rPr lang="en-US" dirty="0" smtClean="0"/>
              <a:t>Indeed</a:t>
            </a:r>
            <a:r>
              <a:rPr lang="en-US" dirty="0"/>
              <a:t>, many times the problem was never </a:t>
            </a:r>
            <a:r>
              <a:rPr lang="en-US" dirty="0" smtClean="0"/>
              <a:t>really physical </a:t>
            </a:r>
            <a:r>
              <a:rPr lang="en-US" dirty="0"/>
              <a:t>to begin with, and was only recast in physical terms so that </a:t>
            </a:r>
            <a:r>
              <a:rPr lang="en-US" dirty="0" smtClean="0"/>
              <a:t>the spring-damper </a:t>
            </a:r>
            <a:r>
              <a:rPr lang="en-US" dirty="0"/>
              <a:t>apparatus could be applied</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0035857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Rest Length</a:t>
            </a:r>
            <a:endParaRPr lang="en-US" dirty="0"/>
          </a:p>
        </p:txBody>
      </p:sp>
      <p:sp>
        <p:nvSpPr>
          <p:cNvPr id="3" name="Content Placeholder 2"/>
          <p:cNvSpPr>
            <a:spLocks noGrp="1"/>
          </p:cNvSpPr>
          <p:nvPr>
            <p:ph idx="1"/>
          </p:nvPr>
        </p:nvSpPr>
        <p:spPr/>
        <p:txBody>
          <a:bodyPr>
            <a:normAutofit lnSpcReduction="10000"/>
          </a:bodyPr>
          <a:lstStyle/>
          <a:p>
            <a:r>
              <a:rPr lang="en-US" dirty="0"/>
              <a:t>Consider a spring with one end </a:t>
            </a:r>
            <a:r>
              <a:rPr lang="en-US" dirty="0" smtClean="0"/>
              <a:t>fixed </a:t>
            </a:r>
            <a:r>
              <a:rPr lang="en-US" dirty="0"/>
              <a:t>and the </a:t>
            </a:r>
            <a:r>
              <a:rPr lang="en-US" dirty="0" smtClean="0"/>
              <a:t>other end </a:t>
            </a:r>
            <a:r>
              <a:rPr lang="en-US" dirty="0"/>
              <a:t>free to move in one dimension</a:t>
            </a:r>
            <a:r>
              <a:rPr lang="en-US" dirty="0" smtClean="0"/>
              <a:t>.</a:t>
            </a:r>
          </a:p>
          <a:p>
            <a:r>
              <a:rPr lang="en-US" dirty="0" smtClean="0"/>
              <a:t>When </a:t>
            </a:r>
            <a:r>
              <a:rPr lang="en-US" dirty="0"/>
              <a:t>the spring is at equilibrium </a:t>
            </a:r>
            <a:r>
              <a:rPr lang="en-US" dirty="0" smtClean="0"/>
              <a:t>with no </a:t>
            </a:r>
            <a:r>
              <a:rPr lang="en-US" dirty="0"/>
              <a:t>external forces on it, it has a natural length, called the </a:t>
            </a:r>
            <a:r>
              <a:rPr lang="en-US" i="1" dirty="0"/>
              <a:t>rest length</a:t>
            </a:r>
            <a:r>
              <a:rPr lang="en-US" dirty="0"/>
              <a:t>. </a:t>
            </a:r>
            <a:endParaRPr lang="en-US" dirty="0" smtClean="0"/>
          </a:p>
          <a:p>
            <a:r>
              <a:rPr lang="en-US" dirty="0" smtClean="0"/>
              <a:t>If</a:t>
            </a:r>
            <a:r>
              <a:rPr lang="en-US" dirty="0"/>
              <a:t> </a:t>
            </a:r>
            <a:r>
              <a:rPr lang="en-US" dirty="0" smtClean="0"/>
              <a:t>we </a:t>
            </a:r>
            <a:r>
              <a:rPr lang="en-US" dirty="0"/>
              <a:t>stretch the spring, then it will pull back to try to regain its rest length.</a:t>
            </a:r>
          </a:p>
          <a:p>
            <a:r>
              <a:rPr lang="en-US" dirty="0"/>
              <a:t>Likewise, if we compress the spring, it will push back.</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0939180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
            <a:ext cx="3093055"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flipH="1">
            <a:off x="3657600" y="2514600"/>
            <a:ext cx="990600" cy="609600"/>
          </a:xfrm>
          <a:prstGeom prst="rightArrow">
            <a:avLst/>
          </a:prstGeom>
          <a:solidFill>
            <a:schemeClr val="bg1">
              <a:lumMod val="75000"/>
            </a:schemeClr>
          </a:solidFill>
          <a:ln>
            <a:solidFill>
              <a:schemeClr val="tx1"/>
            </a:solidFill>
          </a:ln>
          <a:effectLst>
            <a:outerShdw blurRad="1143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453531" y="3612356"/>
            <a:ext cx="990600" cy="609600"/>
          </a:xfrm>
          <a:prstGeom prst="rightArrow">
            <a:avLst/>
          </a:prstGeom>
          <a:solidFill>
            <a:schemeClr val="bg1">
              <a:lumMod val="75000"/>
            </a:schemeClr>
          </a:solidFill>
          <a:ln>
            <a:solidFill>
              <a:schemeClr val="tx1"/>
            </a:solidFill>
          </a:ln>
          <a:effectLst>
            <a:outerShdw blurRad="1143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67200" y="1294865"/>
            <a:ext cx="2362200" cy="646331"/>
          </a:xfrm>
          <a:prstGeom prst="rect">
            <a:avLst/>
          </a:prstGeom>
          <a:noFill/>
        </p:spPr>
        <p:txBody>
          <a:bodyPr wrap="square" rtlCol="0">
            <a:spAutoFit/>
          </a:bodyPr>
          <a:lstStyle/>
          <a:p>
            <a:r>
              <a:rPr lang="en-US" sz="3600" dirty="0" smtClean="0"/>
              <a:t>Rest length</a:t>
            </a:r>
            <a:endParaRPr lang="en-US" sz="3600" dirty="0"/>
          </a:p>
        </p:txBody>
      </p:sp>
      <p:sp>
        <p:nvSpPr>
          <p:cNvPr id="10" name="TextBox 9"/>
          <p:cNvSpPr txBox="1"/>
          <p:nvPr/>
        </p:nvSpPr>
        <p:spPr>
          <a:xfrm>
            <a:off x="4724400" y="2496233"/>
            <a:ext cx="3429000" cy="646331"/>
          </a:xfrm>
          <a:prstGeom prst="rect">
            <a:avLst/>
          </a:prstGeom>
          <a:noFill/>
        </p:spPr>
        <p:txBody>
          <a:bodyPr wrap="square" rtlCol="0">
            <a:spAutoFit/>
          </a:bodyPr>
          <a:lstStyle/>
          <a:p>
            <a:r>
              <a:rPr lang="en-US" sz="3600" dirty="0" smtClean="0"/>
              <a:t>Compress</a:t>
            </a:r>
            <a:endParaRPr lang="en-US" sz="3600" dirty="0"/>
          </a:p>
        </p:txBody>
      </p:sp>
      <p:sp>
        <p:nvSpPr>
          <p:cNvPr id="11" name="TextBox 10"/>
          <p:cNvSpPr txBox="1"/>
          <p:nvPr/>
        </p:nvSpPr>
        <p:spPr>
          <a:xfrm>
            <a:off x="5562600" y="3593989"/>
            <a:ext cx="1566269" cy="646331"/>
          </a:xfrm>
          <a:prstGeom prst="rect">
            <a:avLst/>
          </a:prstGeom>
          <a:noFill/>
        </p:spPr>
        <p:txBody>
          <a:bodyPr wrap="square" rtlCol="0">
            <a:spAutoFit/>
          </a:bodyPr>
          <a:lstStyle/>
          <a:p>
            <a:r>
              <a:rPr lang="en-US" sz="3600" dirty="0" smtClean="0"/>
              <a:t>Stretch</a:t>
            </a:r>
            <a:endParaRPr lang="en-US" sz="3600" dirty="0"/>
          </a:p>
        </p:txBody>
      </p:sp>
    </p:spTree>
    <p:extLst>
      <p:ext uri="{BB962C8B-B14F-4D97-AF65-F5344CB8AC3E}">
        <p14:creationId xmlns:p14="http://schemas.microsoft.com/office/powerpoint/2010/main" val="2455052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Hooke’s Law</a:t>
            </a:r>
            <a:endParaRPr lang="en-US" dirty="0"/>
          </a:p>
        </p:txBody>
      </p:sp>
      <p:sp>
        <p:nvSpPr>
          <p:cNvPr id="3" name="Content Placeholder 2"/>
          <p:cNvSpPr>
            <a:spLocks noGrp="1"/>
          </p:cNvSpPr>
          <p:nvPr>
            <p:ph idx="1"/>
          </p:nvPr>
        </p:nvSpPr>
        <p:spPr>
          <a:xfrm>
            <a:off x="457200" y="1600200"/>
            <a:ext cx="5105400" cy="4525963"/>
          </a:xfrm>
        </p:spPr>
        <p:txBody>
          <a:bodyPr>
            <a:normAutofit fontScale="92500" lnSpcReduction="20000"/>
          </a:bodyPr>
          <a:lstStyle/>
          <a:p>
            <a:r>
              <a:rPr lang="en-US" dirty="0" smtClean="0"/>
              <a:t>Robert Hooke (</a:t>
            </a:r>
            <a:r>
              <a:rPr lang="en-US" dirty="0"/>
              <a:t>1635 </a:t>
            </a:r>
            <a:r>
              <a:rPr lang="en-US" dirty="0" smtClean="0"/>
              <a:t>–1703).</a:t>
            </a:r>
            <a:endParaRPr lang="en-US" dirty="0"/>
          </a:p>
          <a:p>
            <a:r>
              <a:rPr lang="en-US" dirty="0"/>
              <a:t>(Image from Wikimedia Commons</a:t>
            </a:r>
            <a:r>
              <a:rPr lang="en-US" dirty="0" smtClean="0"/>
              <a:t>.)</a:t>
            </a:r>
          </a:p>
          <a:p>
            <a:r>
              <a:rPr lang="en-US" dirty="0"/>
              <a:t>T</a:t>
            </a:r>
            <a:r>
              <a:rPr lang="en-US" dirty="0" smtClean="0"/>
              <a:t>he </a:t>
            </a:r>
            <a:r>
              <a:rPr lang="en-US" dirty="0"/>
              <a:t>magnitude of the restorative force is proportional to the </a:t>
            </a:r>
            <a:r>
              <a:rPr lang="en-US" dirty="0" smtClean="0"/>
              <a:t>distance from </a:t>
            </a:r>
            <a:r>
              <a:rPr lang="en-US" dirty="0"/>
              <a:t>the </a:t>
            </a:r>
            <a:r>
              <a:rPr lang="en-US" dirty="0" smtClean="0"/>
              <a:t>rest </a:t>
            </a:r>
            <a:r>
              <a:rPr lang="en-US" dirty="0"/>
              <a:t>length (provided the force does </a:t>
            </a:r>
            <a:r>
              <a:rPr lang="en-US" dirty="0" smtClean="0"/>
              <a:t>not exceed the </a:t>
            </a:r>
            <a:r>
              <a:rPr lang="en-US" i="1" dirty="0"/>
              <a:t>elastic </a:t>
            </a:r>
            <a:r>
              <a:rPr lang="en-US" i="1" dirty="0" smtClean="0"/>
              <a:t>limit</a:t>
            </a:r>
            <a:r>
              <a:rPr lang="en-US" dirty="0" smtClean="0"/>
              <a:t> of the </a:t>
            </a:r>
            <a:r>
              <a:rPr lang="en-US" dirty="0"/>
              <a:t>material </a:t>
            </a:r>
            <a:r>
              <a:rPr lang="en-US" dirty="0" smtClean="0"/>
              <a:t>used to </a:t>
            </a:r>
            <a:r>
              <a:rPr lang="en-US" dirty="0"/>
              <a:t>construct the spring).</a:t>
            </a:r>
            <a:endParaRPr lang="en-US" dirty="0"/>
          </a:p>
          <a:p>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pic>
        <p:nvPicPr>
          <p:cNvPr id="15366" name="Picture 6" descr="File:13 Portrait of Robert Hook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25" y="1676400"/>
            <a:ext cx="3194050" cy="3810000"/>
          </a:xfrm>
          <a:prstGeom prst="rect">
            <a:avLst/>
          </a:prstGeom>
          <a:noFill/>
          <a:effectLst>
            <a:outerShdw blurRad="279400" dist="254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471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Hooke’s Law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5562600" cy="45259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𝑓</m:t>
                          </m:r>
                        </m:e>
                        <m:sub>
                          <m:r>
                            <a:rPr lang="en-US" b="0" i="1" smtClean="0">
                              <a:latin typeface="Cambria Math"/>
                            </a:rPr>
                            <m:t>𝑟</m:t>
                          </m:r>
                        </m:sub>
                      </m:sSub>
                      <m:r>
                        <a:rPr lang="en-US" b="0" i="1" smtClean="0">
                          <a:latin typeface="Cambria Math"/>
                        </a:rPr>
                        <m:t>=</m:t>
                      </m:r>
                      <m:r>
                        <a:rPr lang="en-US" b="0" i="1" smtClean="0">
                          <a:latin typeface="Cambria Math"/>
                        </a:rPr>
                        <m:t>𝑘</m:t>
                      </m:r>
                      <m:r>
                        <a:rPr lang="en-US" b="0" i="1" smtClean="0">
                          <a:latin typeface="Cambria Math"/>
                        </a:rPr>
                        <m:t>(</m:t>
                      </m:r>
                      <m:sSub>
                        <m:sSubPr>
                          <m:ctrlPr>
                            <a:rPr lang="en-US" b="0" i="1" smtClean="0">
                              <a:latin typeface="Cambria Math"/>
                            </a:rPr>
                          </m:ctrlPr>
                        </m:sSubPr>
                        <m:e>
                          <m:r>
                            <a:rPr lang="en-US" b="0" i="1" smtClean="0">
                              <a:latin typeface="Cambria Math"/>
                            </a:rPr>
                            <m:t>𝑙</m:t>
                          </m:r>
                        </m:e>
                        <m:sub>
                          <m:r>
                            <a:rPr lang="en-US" b="0" i="1" smtClean="0">
                              <a:latin typeface="Cambria Math"/>
                            </a:rPr>
                            <m:t>𝑟𝑒𝑠𝑡</m:t>
                          </m:r>
                        </m:sub>
                      </m:sSub>
                      <m:r>
                        <a:rPr lang="en-US" b="0" i="1" smtClean="0">
                          <a:latin typeface="Cambria Math"/>
                        </a:rPr>
                        <m:t>−</m:t>
                      </m:r>
                      <m:r>
                        <a:rPr lang="en-US" b="0" i="1" smtClean="0">
                          <a:latin typeface="Cambria Math"/>
                        </a:rPr>
                        <m:t>𝑙</m:t>
                      </m:r>
                      <m:r>
                        <a:rPr lang="en-US" b="0" i="1" smtClean="0">
                          <a:latin typeface="Cambria Math"/>
                        </a:rPr>
                        <m:t>)</m:t>
                      </m:r>
                    </m:oMath>
                  </m:oMathPara>
                </a14:m>
                <a:endParaRPr lang="en-US" dirty="0" smtClean="0"/>
              </a:p>
              <a:p>
                <a:pPr marL="0" indent="0">
                  <a:spcBef>
                    <a:spcPts val="1800"/>
                  </a:spcBef>
                  <a:buNone/>
                </a:pPr>
                <a:r>
                  <a:rPr lang="en-US" dirty="0" smtClean="0"/>
                  <a:t>Where </a:t>
                </a:r>
                <a14:m>
                  <m:oMath xmlns:m="http://schemas.openxmlformats.org/officeDocument/2006/math">
                    <m:r>
                      <a:rPr lang="en-US" i="1">
                        <a:latin typeface="Cambria Math"/>
                      </a:rPr>
                      <m:t>𝑘</m:t>
                    </m:r>
                  </m:oMath>
                </a14:m>
                <a:r>
                  <a:rPr lang="en-US" dirty="0" smtClean="0"/>
                  <a:t> is the </a:t>
                </a:r>
                <a:r>
                  <a:rPr lang="en-US" i="1" dirty="0" smtClean="0"/>
                  <a:t>spring constant </a:t>
                </a:r>
                <a:r>
                  <a:rPr lang="en-US" dirty="0" smtClean="0"/>
                  <a:t>that describes how stiff the spring is, </a:t>
                </a:r>
                <a14:m>
                  <m:oMath xmlns:m="http://schemas.openxmlformats.org/officeDocument/2006/math">
                    <m:sSub>
                      <m:sSubPr>
                        <m:ctrlPr>
                          <a:rPr lang="en-US" i="1">
                            <a:latin typeface="Cambria Math"/>
                          </a:rPr>
                        </m:ctrlPr>
                      </m:sSubPr>
                      <m:e>
                        <m:r>
                          <a:rPr lang="en-US" i="1">
                            <a:latin typeface="Cambria Math"/>
                          </a:rPr>
                          <m:t>𝑙</m:t>
                        </m:r>
                      </m:e>
                      <m:sub>
                        <m:r>
                          <a:rPr lang="en-US" i="1">
                            <a:latin typeface="Cambria Math"/>
                          </a:rPr>
                          <m:t>𝑟𝑒𝑠𝑡</m:t>
                        </m:r>
                      </m:sub>
                    </m:sSub>
                  </m:oMath>
                </a14:m>
                <a:r>
                  <a:rPr lang="en-US" i="1" dirty="0" smtClean="0"/>
                  <a:t> </a:t>
                </a:r>
                <a:r>
                  <a:rPr lang="en-US" dirty="0" smtClean="0"/>
                  <a:t>is the spring’s rest length, and </a:t>
                </a:r>
                <a14:m>
                  <m:oMath xmlns:m="http://schemas.openxmlformats.org/officeDocument/2006/math">
                    <m:r>
                      <a:rPr lang="en-US" i="1">
                        <a:latin typeface="Cambria Math"/>
                      </a:rPr>
                      <m:t>𝑙</m:t>
                    </m:r>
                  </m:oMath>
                </a14:m>
                <a:r>
                  <a:rPr lang="en-US" dirty="0" smtClean="0"/>
                  <a:t> is the length that the spring has been stretched or compressed to.</a:t>
                </a:r>
                <a:endParaRPr lang="en-US"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5562600" cy="4525963"/>
              </a:xfrm>
              <a:blipFill rotWithShape="1">
                <a:blip r:embed="rId2"/>
                <a:stretch>
                  <a:fillRect l="-2738" r="-40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610836"/>
            <a:ext cx="2511815"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Brace 6"/>
          <p:cNvSpPr/>
          <p:nvPr/>
        </p:nvSpPr>
        <p:spPr>
          <a:xfrm rot="16200000">
            <a:off x="7429500" y="1582136"/>
            <a:ext cx="304800" cy="17526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16200000" flipH="1">
            <a:off x="7200900" y="4630136"/>
            <a:ext cx="304800" cy="129540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6781800" y="5582636"/>
                <a:ext cx="11430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a:rPr>
                        <m:t>𝑙</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6781800" y="5582636"/>
                <a:ext cx="1143000"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239000" y="1772636"/>
                <a:ext cx="9906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r>
                            <a:rPr lang="en-US" sz="2400" i="1">
                              <a:latin typeface="Cambria Math"/>
                            </a:rPr>
                            <m:t>𝑙</m:t>
                          </m:r>
                        </m:e>
                        <m:sub>
                          <m:r>
                            <a:rPr lang="en-US" sz="2400" i="1">
                              <a:latin typeface="Cambria Math"/>
                            </a:rPr>
                            <m:t>𝑟𝑒𝑠𝑡</m:t>
                          </m:r>
                        </m:sub>
                      </m:sSub>
                    </m:oMath>
                  </m:oMathPara>
                </a14:m>
                <a:endParaRPr lang="en-US" sz="2400" dirty="0"/>
              </a:p>
            </p:txBody>
          </p:sp>
        </mc:Choice>
        <mc:Fallback>
          <p:sp>
            <p:nvSpPr>
              <p:cNvPr id="10" name="TextBox 9"/>
              <p:cNvSpPr txBox="1">
                <a:spLocks noRot="1" noChangeAspect="1" noMove="1" noResize="1" noEditPoints="1" noAdjustHandles="1" noChangeArrowheads="1" noChangeShapeType="1" noTextEdit="1"/>
              </p:cNvSpPr>
              <p:nvPr/>
            </p:nvSpPr>
            <p:spPr>
              <a:xfrm>
                <a:off x="7239000" y="1772636"/>
                <a:ext cx="990600" cy="461665"/>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148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12.1:</a:t>
            </a:r>
            <a:br>
              <a:rPr lang="en-US" sz="2700" dirty="0" smtClean="0"/>
            </a:br>
            <a:r>
              <a:rPr lang="en-US" sz="4000" dirty="0" smtClean="0"/>
              <a:t>Newton’s 3 Laws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Rewriting Hooke’s Law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Things get easier if we adopt a reference frame where the position x = 0 designates </a:t>
                </a:r>
                <a:r>
                  <a:rPr lang="en-US" dirty="0"/>
                  <a:t>the </a:t>
                </a:r>
                <a:r>
                  <a:rPr lang="en-US" dirty="0" smtClean="0"/>
                  <a:t>rest </a:t>
                </a:r>
                <a:r>
                  <a:rPr lang="en-US" dirty="0"/>
                  <a:t>position, </a:t>
                </a:r>
                <a:r>
                  <a:rPr lang="en-US" dirty="0" smtClean="0"/>
                  <a:t>in which the spring has its rest length and there </a:t>
                </a:r>
                <a:r>
                  <a:rPr lang="en-US" dirty="0"/>
                  <a:t>are no restorative forces. </a:t>
                </a:r>
                <a:endParaRPr lang="en-US" dirty="0" smtClean="0"/>
              </a:p>
              <a:p>
                <a:r>
                  <a:rPr lang="en-US" dirty="0" smtClean="0"/>
                  <a:t>Let </a:t>
                </a:r>
                <a14:m>
                  <m:oMath xmlns:m="http://schemas.openxmlformats.org/officeDocument/2006/math">
                    <m:r>
                      <a:rPr lang="en-US" i="1" dirty="0" smtClean="0">
                        <a:latin typeface="Cambria Math"/>
                      </a:rPr>
                      <m:t>𝐾</m:t>
                    </m:r>
                    <m:r>
                      <a:rPr lang="en-US" i="1" dirty="0" smtClean="0">
                        <a:latin typeface="Cambria Math"/>
                      </a:rPr>
                      <m:t> =</m:t>
                    </m:r>
                    <m:f>
                      <m:fPr>
                        <m:type m:val="lin"/>
                        <m:ctrlPr>
                          <a:rPr lang="en-US" b="0" i="1" dirty="0" smtClean="0">
                            <a:latin typeface="Cambria Math"/>
                          </a:rPr>
                        </m:ctrlPr>
                      </m:fPr>
                      <m:num>
                        <m:r>
                          <a:rPr lang="en-US" i="1" dirty="0" smtClean="0">
                            <a:latin typeface="Cambria Math"/>
                          </a:rPr>
                          <m:t>𝑘</m:t>
                        </m:r>
                      </m:num>
                      <m:den>
                        <m:r>
                          <a:rPr lang="en-US" i="1" dirty="0" smtClean="0">
                            <a:latin typeface="Cambria Math"/>
                          </a:rPr>
                          <m:t>𝑚</m:t>
                        </m:r>
                      </m:den>
                    </m:f>
                    <m:r>
                      <a:rPr lang="en-US" b="0" i="0" dirty="0" smtClean="0">
                        <a:latin typeface="Cambria Math"/>
                      </a:rPr>
                      <m:t>. </m:t>
                    </m:r>
                  </m:oMath>
                </a14:m>
                <a:r>
                  <a:rPr lang="en-US" dirty="0"/>
                  <a:t>S</a:t>
                </a:r>
                <a:r>
                  <a:rPr lang="en-US" dirty="0" smtClean="0"/>
                  <a:t>ince </a:t>
                </a:r>
                <a14:m>
                  <m:oMath xmlns:m="http://schemas.openxmlformats.org/officeDocument/2006/math">
                    <m:r>
                      <a:rPr lang="en-US" i="1" dirty="0" smtClean="0">
                        <a:latin typeface="Cambria Math"/>
                      </a:rPr>
                      <m:t>𝐾</m:t>
                    </m:r>
                  </m:oMath>
                </a14:m>
                <a:r>
                  <a:rPr lang="en-US" dirty="0"/>
                  <a:t> contains both the spring constant </a:t>
                </a:r>
                <a14:m>
                  <m:oMath xmlns:m="http://schemas.openxmlformats.org/officeDocument/2006/math">
                    <m:r>
                      <a:rPr lang="en-US" i="1" dirty="0" smtClean="0">
                        <a:latin typeface="Cambria Math"/>
                      </a:rPr>
                      <m:t>𝑘</m:t>
                    </m:r>
                  </m:oMath>
                </a14:m>
                <a:r>
                  <a:rPr lang="en-US" dirty="0"/>
                  <a:t> and the mass of the particle </a:t>
                </a:r>
                <a14:m>
                  <m:oMath xmlns:m="http://schemas.openxmlformats.org/officeDocument/2006/math">
                    <m:r>
                      <a:rPr lang="en-US" i="1" dirty="0" smtClean="0">
                        <a:latin typeface="Cambria Math"/>
                      </a:rPr>
                      <m:t>𝑚</m:t>
                    </m:r>
                  </m:oMath>
                </a14:m>
                <a:r>
                  <a:rPr lang="en-US" dirty="0" smtClean="0"/>
                  <a:t>, it </a:t>
                </a:r>
                <a:r>
                  <a:rPr lang="en-US" dirty="0"/>
                  <a:t>measures the spring's ability to accelerate </a:t>
                </a:r>
                <a:r>
                  <a:rPr lang="en-US" dirty="0"/>
                  <a:t>a particle at </a:t>
                </a:r>
                <a:r>
                  <a:rPr lang="en-US" dirty="0" smtClean="0"/>
                  <a:t>its end.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12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6628665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Rewriting Hooke’s Law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With those notational changes, we can rewrite Hooke’s Law as </a:t>
                </a:r>
                <a14:m>
                  <m:oMath xmlns:m="http://schemas.openxmlformats.org/officeDocument/2006/math">
                    <m:r>
                      <a:rPr lang="en-US" b="0" i="1" smtClean="0">
                        <a:latin typeface="Cambria Math"/>
                      </a:rPr>
                      <m:t>𝑎</m:t>
                    </m:r>
                    <m:d>
                      <m:dPr>
                        <m:ctrlPr>
                          <a:rPr lang="en-US" b="0" i="1" smtClean="0">
                            <a:latin typeface="Cambria Math"/>
                          </a:rPr>
                        </m:ctrlPr>
                      </m:dPr>
                      <m:e>
                        <m:r>
                          <a:rPr lang="en-US" b="0" i="1" smtClean="0">
                            <a:latin typeface="Cambria Math"/>
                          </a:rPr>
                          <m:t>𝑡</m:t>
                        </m:r>
                      </m:e>
                    </m:d>
                    <m:r>
                      <a:rPr lang="en-US" b="0" i="1" smtClean="0">
                        <a:latin typeface="Cambria Math"/>
                      </a:rPr>
                      <m:t>=−</m:t>
                    </m:r>
                    <m:r>
                      <a:rPr lang="en-US" b="0" i="1" smtClean="0">
                        <a:latin typeface="Cambria Math"/>
                      </a:rPr>
                      <m:t>𝐾𝑥</m:t>
                    </m:r>
                    <m:r>
                      <a:rPr lang="en-US" b="0" i="1" smtClean="0">
                        <a:latin typeface="Cambria Math"/>
                      </a:rPr>
                      <m:t>(</m:t>
                    </m:r>
                    <m:r>
                      <a:rPr lang="en-US" b="0" i="1" smtClean="0">
                        <a:latin typeface="Cambria Math"/>
                      </a:rPr>
                      <m:t>𝑡</m:t>
                    </m:r>
                    <m:r>
                      <a:rPr lang="en-US" b="0" i="1" smtClean="0">
                        <a:latin typeface="Cambria Math"/>
                      </a:rPr>
                      <m:t>)</m:t>
                    </m:r>
                  </m:oMath>
                </a14:m>
                <a:r>
                  <a:rPr lang="en-US" dirty="0" smtClean="0"/>
                  <a:t>, where </a:t>
                </a:r>
                <a14:m>
                  <m:oMath xmlns:m="http://schemas.openxmlformats.org/officeDocument/2006/math">
                    <m:r>
                      <a:rPr lang="en-US" i="1">
                        <a:latin typeface="Cambria Math"/>
                      </a:rPr>
                      <m:t>𝑎</m:t>
                    </m:r>
                    <m:d>
                      <m:dPr>
                        <m:ctrlPr>
                          <a:rPr lang="en-US" i="1">
                            <a:latin typeface="Cambria Math"/>
                          </a:rPr>
                        </m:ctrlPr>
                      </m:dPr>
                      <m:e>
                        <m:r>
                          <a:rPr lang="en-US" i="1">
                            <a:latin typeface="Cambria Math"/>
                          </a:rPr>
                          <m:t>𝑡</m:t>
                        </m:r>
                      </m:e>
                    </m:d>
                  </m:oMath>
                </a14:m>
                <a:r>
                  <a:rPr lang="en-US" dirty="0" smtClean="0"/>
                  <a:t> is acceleration as a function of time and </a:t>
                </a:r>
                <a14:m>
                  <m:oMath xmlns:m="http://schemas.openxmlformats.org/officeDocument/2006/math">
                    <m:r>
                      <a:rPr lang="en-US" i="1">
                        <a:latin typeface="Cambria Math"/>
                      </a:rPr>
                      <m:t>𝑥</m:t>
                    </m:r>
                    <m:d>
                      <m:dPr>
                        <m:ctrlPr>
                          <a:rPr lang="en-US" i="1">
                            <a:latin typeface="Cambria Math"/>
                          </a:rPr>
                        </m:ctrlPr>
                      </m:dPr>
                      <m:e>
                        <m:r>
                          <a:rPr lang="en-US" i="1">
                            <a:latin typeface="Cambria Math"/>
                          </a:rPr>
                          <m:t>𝑡</m:t>
                        </m:r>
                      </m:e>
                    </m:d>
                  </m:oMath>
                </a14:m>
                <a:r>
                  <a:rPr lang="en-US" dirty="0" smtClean="0"/>
                  <a:t> is position as a function of time.</a:t>
                </a:r>
              </a:p>
              <a:p>
                <a:r>
                  <a:rPr lang="en-US" dirty="0" smtClean="0"/>
                  <a:t>This is called a </a:t>
                </a:r>
                <a:r>
                  <a:rPr lang="en-US" i="1" dirty="0" smtClean="0"/>
                  <a:t>differential equation</a:t>
                </a:r>
                <a:r>
                  <a:rPr lang="en-US" dirty="0" smtClean="0"/>
                  <a:t>, since it is an equation in both position </a:t>
                </a:r>
                <a14:m>
                  <m:oMath xmlns:m="http://schemas.openxmlformats.org/officeDocument/2006/math">
                    <m:r>
                      <a:rPr lang="en-US" i="1">
                        <a:latin typeface="Cambria Math"/>
                      </a:rPr>
                      <m:t>𝑥</m:t>
                    </m:r>
                    <m:d>
                      <m:dPr>
                        <m:ctrlPr>
                          <a:rPr lang="en-US" i="1">
                            <a:latin typeface="Cambria Math"/>
                          </a:rPr>
                        </m:ctrlPr>
                      </m:dPr>
                      <m:e>
                        <m:r>
                          <a:rPr lang="en-US" i="1">
                            <a:latin typeface="Cambria Math"/>
                          </a:rPr>
                          <m:t>𝑡</m:t>
                        </m:r>
                      </m:e>
                    </m:d>
                  </m:oMath>
                </a14:m>
                <a:r>
                  <a:rPr lang="en-US" dirty="0" smtClean="0"/>
                  <a:t> and its second derivative, acceleration </a:t>
                </a:r>
                <a14:m>
                  <m:oMath xmlns:m="http://schemas.openxmlformats.org/officeDocument/2006/math">
                    <m:r>
                      <a:rPr lang="en-US" i="1">
                        <a:latin typeface="Cambria Math"/>
                      </a:rPr>
                      <m:t>𝑎</m:t>
                    </m:r>
                    <m:d>
                      <m:dPr>
                        <m:ctrlPr>
                          <a:rPr lang="en-US" i="1">
                            <a:latin typeface="Cambria Math"/>
                          </a:rPr>
                        </m:ctrlPr>
                      </m:dPr>
                      <m:e>
                        <m:r>
                          <a:rPr lang="en-US" i="1">
                            <a:latin typeface="Cambria Math"/>
                          </a:rPr>
                          <m:t>𝑡</m:t>
                        </m:r>
                      </m:e>
                    </m:d>
                  </m:oMath>
                </a14:m>
                <a:r>
                  <a:rPr lang="en-US" dirty="0" smtClean="0"/>
                  <a:t>.</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8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450946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Differential Equations</a:t>
            </a:r>
            <a:endParaRPr lang="en-US" dirty="0"/>
          </a:p>
        </p:txBody>
      </p:sp>
      <p:sp>
        <p:nvSpPr>
          <p:cNvPr id="3" name="Content Placeholder 2"/>
          <p:cNvSpPr>
            <a:spLocks noGrp="1"/>
          </p:cNvSpPr>
          <p:nvPr>
            <p:ph idx="1"/>
          </p:nvPr>
        </p:nvSpPr>
        <p:spPr>
          <a:xfrm>
            <a:off x="457200" y="1600201"/>
            <a:ext cx="4343400" cy="4038599"/>
          </a:xfrm>
        </p:spPr>
        <p:txBody>
          <a:bodyPr>
            <a:normAutofit fontScale="85000" lnSpcReduction="10000"/>
          </a:bodyPr>
          <a:lstStyle/>
          <a:p>
            <a:r>
              <a:rPr lang="en-US" dirty="0" smtClean="0"/>
              <a:t>We don’t have the tools to solve general differential equations, but this one is not too hard.</a:t>
            </a:r>
          </a:p>
          <a:p>
            <a:r>
              <a:rPr lang="en-US" dirty="0"/>
              <a:t>I</a:t>
            </a:r>
            <a:r>
              <a:rPr lang="en-US" dirty="0" smtClean="0"/>
              <a:t>f we grab a spring and experimentally graph the position of its end as a function of time after compression, we get a graph like this:</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61" y="2209800"/>
            <a:ext cx="392154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22685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Our Differential Equation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smtClean="0"/>
                  <a:t>This function ought to look familiar to you: it's the graph of the cosine function</a:t>
                </a:r>
                <a:r>
                  <a:rPr lang="en-US" dirty="0"/>
                  <a:t>. </a:t>
                </a:r>
                <a:endParaRPr lang="en-US" dirty="0" smtClean="0"/>
              </a:p>
              <a:p>
                <a:r>
                  <a:rPr lang="en-US" dirty="0" smtClean="0"/>
                  <a:t>Let's </a:t>
                </a:r>
                <a:r>
                  <a:rPr lang="en-US" dirty="0"/>
                  <a:t>see what happens if we just try </a:t>
                </a:r>
                <a14:m>
                  <m:oMath xmlns:m="http://schemas.openxmlformats.org/officeDocument/2006/math">
                    <m:r>
                      <a:rPr lang="en-US" i="1" dirty="0" smtClean="0">
                        <a:latin typeface="Cambria Math"/>
                      </a:rPr>
                      <m:t>𝑥</m:t>
                    </m:r>
                    <m:r>
                      <a:rPr lang="en-US" i="1" dirty="0" smtClean="0">
                        <a:latin typeface="Cambria Math"/>
                      </a:rPr>
                      <m:t>(</m:t>
                    </m:r>
                    <m:r>
                      <a:rPr lang="en-US" i="1" dirty="0" smtClean="0">
                        <a:latin typeface="Cambria Math"/>
                      </a:rPr>
                      <m:t>𝑡</m:t>
                    </m:r>
                    <m:r>
                      <a:rPr lang="en-US" i="1" dirty="0" smtClean="0">
                        <a:latin typeface="Cambria Math"/>
                      </a:rPr>
                      <m:t>)=</m:t>
                    </m:r>
                    <m:func>
                      <m:funcPr>
                        <m:ctrlPr>
                          <a:rPr lang="en-US" i="1" dirty="0" smtClean="0">
                            <a:latin typeface="Cambria Math"/>
                          </a:rPr>
                        </m:ctrlPr>
                      </m:funcPr>
                      <m:fName>
                        <m:r>
                          <m:rPr>
                            <m:sty m:val="p"/>
                          </m:rPr>
                          <a:rPr lang="en-US" i="0" dirty="0" smtClean="0">
                            <a:latin typeface="Cambria Math"/>
                          </a:rPr>
                          <m:t>cos</m:t>
                        </m:r>
                      </m:fName>
                      <m:e>
                        <m:r>
                          <a:rPr lang="en-US" i="1" dirty="0">
                            <a:latin typeface="Cambria Math"/>
                          </a:rPr>
                          <m:t>(</m:t>
                        </m:r>
                        <m:r>
                          <a:rPr lang="en-US" i="1" dirty="0">
                            <a:latin typeface="Cambria Math"/>
                          </a:rPr>
                          <m:t>𝑡</m:t>
                        </m:r>
                        <m:r>
                          <a:rPr lang="en-US" i="1" dirty="0">
                            <a:latin typeface="Cambria Math"/>
                          </a:rPr>
                          <m:t>)</m:t>
                        </m:r>
                      </m:e>
                    </m:func>
                    <m:r>
                      <a:rPr lang="en-US" i="1" dirty="0">
                        <a:latin typeface="Cambria Math"/>
                      </a:rPr>
                      <m:t>⁡</m:t>
                    </m:r>
                  </m:oMath>
                </a14:m>
                <a:r>
                  <a:rPr lang="en-US" dirty="0"/>
                  <a:t>as our </a:t>
                </a:r>
                <a:r>
                  <a:rPr lang="en-US" dirty="0" smtClean="0"/>
                  <a:t>position function</a:t>
                </a:r>
                <a:r>
                  <a:rPr lang="en-US" dirty="0"/>
                  <a:t>. </a:t>
                </a:r>
                <a:r>
                  <a:rPr lang="en-US" dirty="0" smtClean="0"/>
                  <a:t>Differentiating </a:t>
                </a:r>
                <a:r>
                  <a:rPr lang="en-US" dirty="0"/>
                  <a:t>twice to get the velocity and acceleration </a:t>
                </a:r>
                <a:r>
                  <a:rPr lang="en-US" dirty="0" smtClean="0"/>
                  <a:t>functions, we get:</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a:rPr>
                        <m:t>𝑥</m:t>
                      </m:r>
                      <m:r>
                        <a:rPr lang="en-US" i="1" dirty="0" smtClean="0">
                          <a:latin typeface="Cambria Math"/>
                        </a:rPr>
                        <m:t>(</m:t>
                      </m:r>
                      <m:r>
                        <a:rPr lang="en-US" i="1" dirty="0" smtClean="0">
                          <a:latin typeface="Cambria Math"/>
                        </a:rPr>
                        <m:t>𝑡</m:t>
                      </m:r>
                      <m:r>
                        <a:rPr lang="en-US" b="0" i="1" dirty="0" smtClean="0">
                          <a:latin typeface="Cambria Math"/>
                        </a:rPr>
                        <m:t>)</m:t>
                      </m:r>
                      <m:r>
                        <a:rPr lang="en-US" i="1" dirty="0">
                          <a:latin typeface="Cambria Math"/>
                        </a:rPr>
                        <m:t>=</m:t>
                      </m:r>
                      <m:func>
                        <m:funcPr>
                          <m:ctrlPr>
                            <a:rPr lang="en-US" i="1" dirty="0">
                              <a:latin typeface="Cambria Math"/>
                            </a:rPr>
                          </m:ctrlPr>
                        </m:funcPr>
                        <m:fName>
                          <m:r>
                            <m:rPr>
                              <m:sty m:val="p"/>
                            </m:rPr>
                            <a:rPr lang="en-US" dirty="0">
                              <a:latin typeface="Cambria Math"/>
                            </a:rPr>
                            <m:t>cos</m:t>
                          </m:r>
                        </m:fName>
                        <m:e>
                          <m:r>
                            <a:rPr lang="en-US" i="1" dirty="0">
                              <a:latin typeface="Cambria Math"/>
                            </a:rPr>
                            <m:t>(</m:t>
                          </m:r>
                          <m:r>
                            <a:rPr lang="en-US" i="1" dirty="0">
                              <a:latin typeface="Cambria Math"/>
                            </a:rPr>
                            <m:t>𝑡</m:t>
                          </m:r>
                          <m:r>
                            <a:rPr lang="en-US" i="1" dirty="0">
                              <a:latin typeface="Cambria Math"/>
                            </a:rPr>
                            <m:t>)</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b="0" i="1" dirty="0" smtClean="0">
                          <a:latin typeface="Cambria Math"/>
                        </a:rPr>
                        <m:t>−</m:t>
                      </m:r>
                      <m:func>
                        <m:funcPr>
                          <m:ctrlPr>
                            <a:rPr lang="en-US" b="0" i="1" dirty="0" smtClean="0">
                              <a:latin typeface="Cambria Math"/>
                            </a:rPr>
                          </m:ctrlPr>
                        </m:funcPr>
                        <m:fName>
                          <m:r>
                            <m:rPr>
                              <m:sty m:val="p"/>
                            </m:rPr>
                            <a:rPr lang="en-US" b="0" i="0" dirty="0" smtClean="0">
                              <a:latin typeface="Cambria Math"/>
                            </a:rPr>
                            <m:t>sin</m:t>
                          </m:r>
                        </m:fName>
                        <m:e>
                          <m:r>
                            <a:rPr lang="en-US" i="1" dirty="0">
                              <a:latin typeface="Cambria Math"/>
                            </a:rPr>
                            <m:t>(</m:t>
                          </m:r>
                          <m:r>
                            <a:rPr lang="en-US" i="1" dirty="0">
                              <a:latin typeface="Cambria Math"/>
                            </a:rPr>
                            <m:t>𝑡</m:t>
                          </m:r>
                          <m:r>
                            <a:rPr lang="en-US" i="1" dirty="0">
                              <a:latin typeface="Cambria Math"/>
                            </a:rPr>
                            <m:t>)</m:t>
                          </m:r>
                        </m:e>
                      </m:func>
                      <m:r>
                        <a:rPr lang="en-US" i="1" dirty="0">
                          <a:latin typeface="Cambria Math"/>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b="0" i="1" dirty="0" smtClean="0">
                          <a:latin typeface="Cambria Math"/>
                        </a:rPr>
                        <m:t>−</m:t>
                      </m:r>
                      <m:func>
                        <m:funcPr>
                          <m:ctrlPr>
                            <a:rPr lang="en-US" i="1" dirty="0">
                              <a:latin typeface="Cambria Math"/>
                            </a:rPr>
                          </m:ctrlPr>
                        </m:funcPr>
                        <m:fName>
                          <m:r>
                            <m:rPr>
                              <m:sty m:val="p"/>
                            </m:rPr>
                            <a:rPr lang="en-US" dirty="0">
                              <a:latin typeface="Cambria Math"/>
                            </a:rPr>
                            <m:t>cos</m:t>
                          </m:r>
                        </m:fName>
                        <m:e>
                          <m:r>
                            <a:rPr lang="en-US" i="1" dirty="0">
                              <a:latin typeface="Cambria Math"/>
                            </a:rPr>
                            <m:t>(</m:t>
                          </m:r>
                          <m:r>
                            <a:rPr lang="en-US" i="1" dirty="0">
                              <a:latin typeface="Cambria Math"/>
                            </a:rPr>
                            <m:t>𝑡</m:t>
                          </m:r>
                          <m:r>
                            <a:rPr lang="en-US" i="1" dirty="0">
                              <a:latin typeface="Cambria Math"/>
                            </a:rPr>
                            <m:t>)</m:t>
                          </m:r>
                        </m:e>
                      </m:func>
                    </m:oMath>
                  </m:oMathPara>
                </a14:m>
                <a:endParaRPr lang="en-US" dirty="0" smtClean="0"/>
              </a:p>
              <a:p>
                <a:pPr marL="347472" indent="0">
                  <a:buNone/>
                </a:pPr>
                <a:r>
                  <a:rPr lang="en-US" dirty="0" smtClean="0"/>
                  <a:t>which </a:t>
                </a:r>
                <a:r>
                  <a:rPr lang="en-US" dirty="0"/>
                  <a:t>is </a:t>
                </a:r>
                <a:r>
                  <a:rPr lang="en-US" dirty="0" smtClean="0"/>
                  <a:t>close</a:t>
                </a:r>
                <a:r>
                  <a:rPr lang="en-US" dirty="0"/>
                  <a:t>, but we're missing the factor of </a:t>
                </a:r>
                <a14:m>
                  <m:oMath xmlns:m="http://schemas.openxmlformats.org/officeDocument/2006/math">
                    <m:r>
                      <a:rPr lang="en-US" i="1" dirty="0" smtClean="0">
                        <a:latin typeface="Cambria Math"/>
                      </a:rPr>
                      <m:t>𝐾</m:t>
                    </m:r>
                  </m:oMath>
                </a14:m>
                <a:r>
                  <a:rPr lang="en-US" dirty="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35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7702819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smtClean="0"/>
                  <a:t>Does </a:t>
                </a:r>
                <a14:m>
                  <m:oMath xmlns:m="http://schemas.openxmlformats.org/officeDocument/2006/math">
                    <m:r>
                      <a:rPr lang="en-US" i="1" dirty="0">
                        <a:latin typeface="Cambria Math"/>
                      </a:rPr>
                      <m:t>𝐾</m:t>
                    </m:r>
                  </m:oMath>
                </a14:m>
                <a:r>
                  <a:rPr lang="en-US" dirty="0" smtClean="0"/>
                  <a:t> Matter?</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2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To understand where </a:t>
                </a:r>
                <a14:m>
                  <m:oMath xmlns:m="http://schemas.openxmlformats.org/officeDocument/2006/math">
                    <m:r>
                      <a:rPr lang="en-US" i="1" dirty="0" smtClean="0">
                        <a:latin typeface="Cambria Math"/>
                      </a:rPr>
                      <m:t>𝐾</m:t>
                    </m:r>
                  </m:oMath>
                </a14:m>
                <a:r>
                  <a:rPr lang="en-US" dirty="0"/>
                  <a:t> should appear in </a:t>
                </a:r>
                <a14:m>
                  <m:oMath xmlns:m="http://schemas.openxmlformats.org/officeDocument/2006/math">
                    <m:r>
                      <a:rPr lang="en-US" i="1" dirty="0" smtClean="0">
                        <a:latin typeface="Cambria Math"/>
                      </a:rPr>
                      <m:t>𝑥</m:t>
                    </m:r>
                    <m:r>
                      <a:rPr lang="en-US" i="1" dirty="0" smtClean="0">
                        <a:latin typeface="Cambria Math"/>
                      </a:rPr>
                      <m:t>(</m:t>
                    </m:r>
                    <m:r>
                      <a:rPr lang="en-US" i="1" dirty="0" smtClean="0">
                        <a:latin typeface="Cambria Math"/>
                      </a:rPr>
                      <m:t>𝑡</m:t>
                    </m:r>
                    <m:r>
                      <a:rPr lang="en-US" i="1" dirty="0" smtClean="0">
                        <a:latin typeface="Cambria Math"/>
                      </a:rPr>
                      <m:t>)</m:t>
                    </m:r>
                  </m:oMath>
                </a14:m>
                <a:r>
                  <a:rPr lang="en-US" dirty="0"/>
                  <a:t>, consider what happens </a:t>
                </a:r>
                <a:r>
                  <a:rPr lang="en-US" dirty="0" smtClean="0"/>
                  <a:t>to the </a:t>
                </a:r>
                <a:r>
                  <a:rPr lang="en-US" dirty="0"/>
                  <a:t>graph of </a:t>
                </a:r>
                <a14:m>
                  <m:oMath xmlns:m="http://schemas.openxmlformats.org/officeDocument/2006/math">
                    <m:r>
                      <a:rPr lang="en-US" i="1" dirty="0" smtClean="0">
                        <a:latin typeface="Cambria Math"/>
                      </a:rPr>
                      <m:t>𝑥</m:t>
                    </m:r>
                    <m:r>
                      <a:rPr lang="en-US" i="1" dirty="0" smtClean="0">
                        <a:latin typeface="Cambria Math"/>
                      </a:rPr>
                      <m:t>(</m:t>
                    </m:r>
                    <m:r>
                      <a:rPr lang="en-US" i="1" dirty="0" smtClean="0">
                        <a:latin typeface="Cambria Math"/>
                      </a:rPr>
                      <m:t>𝑡</m:t>
                    </m:r>
                    <m:r>
                      <a:rPr lang="en-US" i="1" dirty="0" smtClean="0">
                        <a:latin typeface="Cambria Math"/>
                      </a:rPr>
                      <m:t>)</m:t>
                    </m:r>
                  </m:oMath>
                </a14:m>
                <a:r>
                  <a:rPr lang="en-US" dirty="0"/>
                  <a:t> when we change the value of </a:t>
                </a:r>
                <a14:m>
                  <m:oMath xmlns:m="http://schemas.openxmlformats.org/officeDocument/2006/math">
                    <m:r>
                      <a:rPr lang="en-US" i="1" dirty="0" smtClean="0">
                        <a:latin typeface="Cambria Math"/>
                      </a:rPr>
                      <m:t>𝐾</m:t>
                    </m:r>
                  </m:oMath>
                </a14:m>
                <a:r>
                  <a:rPr lang="en-US" dirty="0"/>
                  <a:t>. </a:t>
                </a:r>
                <a:endParaRPr lang="en-US" dirty="0" smtClean="0"/>
              </a:p>
              <a:p>
                <a:r>
                  <a:rPr lang="en-US" dirty="0" smtClean="0"/>
                  <a:t>In </a:t>
                </a:r>
                <a:r>
                  <a:rPr lang="en-US" dirty="0"/>
                  <a:t>other words, we </a:t>
                </a:r>
                <a:r>
                  <a:rPr lang="en-US" dirty="0" smtClean="0"/>
                  <a:t>repeat our </a:t>
                </a:r>
                <a:r>
                  <a:rPr lang="en-US" dirty="0"/>
                  <a:t>physical experiment and vary the </a:t>
                </a:r>
                <a:r>
                  <a:rPr lang="en-US" dirty="0" smtClean="0"/>
                  <a:t>stiffness </a:t>
                </a:r>
                <a:r>
                  <a:rPr lang="en-US" dirty="0"/>
                  <a:t>of the </a:t>
                </a:r>
                <a:r>
                  <a:rPr lang="en-US" dirty="0" smtClean="0"/>
                  <a:t>spring.</a:t>
                </a:r>
              </a:p>
              <a:p>
                <a:r>
                  <a:rPr lang="en-US" dirty="0" smtClean="0"/>
                  <a:t>The </a:t>
                </a:r>
                <a:r>
                  <a:rPr lang="en-US" dirty="0"/>
                  <a:t>result is </a:t>
                </a:r>
                <a:r>
                  <a:rPr lang="en-US" dirty="0" smtClean="0"/>
                  <a:t>that larger </a:t>
                </a:r>
                <a:r>
                  <a:rPr lang="en-US" dirty="0"/>
                  <a:t>values of </a:t>
                </a:r>
                <a14:m>
                  <m:oMath xmlns:m="http://schemas.openxmlformats.org/officeDocument/2006/math">
                    <m:r>
                      <a:rPr lang="en-US" i="1" dirty="0">
                        <a:latin typeface="Cambria Math"/>
                      </a:rPr>
                      <m:t>𝐾</m:t>
                    </m:r>
                  </m:oMath>
                </a14:m>
                <a:r>
                  <a:rPr lang="en-US" dirty="0"/>
                  <a:t> (</a:t>
                </a:r>
                <a:r>
                  <a:rPr lang="en-US" dirty="0" smtClean="0"/>
                  <a:t>stiffer springs) result </a:t>
                </a:r>
                <a:r>
                  <a:rPr lang="en-US" dirty="0"/>
                  <a:t>in a graph that is horizontally </a:t>
                </a:r>
                <a:r>
                  <a:rPr lang="en-US" dirty="0" smtClean="0"/>
                  <a:t>compressed: </a:t>
                </a:r>
                <a:r>
                  <a:rPr lang="en-US" dirty="0"/>
                  <a:t>the frequency of </a:t>
                </a:r>
                <a:r>
                  <a:rPr lang="en-US" dirty="0" smtClean="0"/>
                  <a:t>oscillation is </a:t>
                </a:r>
                <a:r>
                  <a:rPr lang="en-US" dirty="0"/>
                  <a:t>increased. </a:t>
                </a:r>
                <a:endParaRPr lang="en-US" dirty="0" smtClean="0"/>
              </a:p>
              <a:p>
                <a:r>
                  <a:rPr lang="en-US" dirty="0" smtClean="0"/>
                  <a:t>Likewise</a:t>
                </a:r>
                <a:r>
                  <a:rPr lang="en-US" dirty="0"/>
                  <a:t>, smaller values of K cause the spring to </a:t>
                </a:r>
                <a:r>
                  <a:rPr lang="en-US" dirty="0" smtClean="0"/>
                  <a:t>oscillate more </a:t>
                </a:r>
                <a:r>
                  <a:rPr lang="en-US" dirty="0"/>
                  <a:t>slowly, and the graph is expanded.</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481" t="-3504" r="-74" b="-13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307691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smtClean="0"/>
                  <a:t>How Much Does </a:t>
                </a:r>
                <a14:m>
                  <m:oMath xmlns:m="http://schemas.openxmlformats.org/officeDocument/2006/math">
                    <m:r>
                      <a:rPr lang="en-US" i="1" dirty="0">
                        <a:latin typeface="Cambria Math"/>
                      </a:rPr>
                      <m:t>𝐾</m:t>
                    </m:r>
                  </m:oMath>
                </a14:m>
                <a:r>
                  <a:rPr lang="en-US" dirty="0"/>
                  <a:t> Matter?</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28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lang="en-US" dirty="0" smtClean="0"/>
                  <a:t>Furthermore, we observe that the </a:t>
                </a:r>
                <a:r>
                  <a:rPr lang="en-US" dirty="0"/>
                  <a:t>frequency is proportional to the square root of </a:t>
                </a:r>
                <a14:m>
                  <m:oMath xmlns:m="http://schemas.openxmlformats.org/officeDocument/2006/math">
                    <m:r>
                      <a:rPr lang="en-US" i="1" dirty="0">
                        <a:latin typeface="Cambria Math"/>
                      </a:rPr>
                      <m:t>𝐾</m:t>
                    </m:r>
                  </m:oMath>
                </a14:m>
                <a:r>
                  <a:rPr lang="en-US" dirty="0" smtClean="0"/>
                  <a:t>. For example, when </a:t>
                </a:r>
                <a:r>
                  <a:rPr lang="en-US" dirty="0"/>
                  <a:t>we increase</a:t>
                </a:r>
                <a:r>
                  <a:rPr lang="en-US" dirty="0" smtClean="0"/>
                  <a:t> </a:t>
                </a:r>
                <a14:m>
                  <m:oMath xmlns:m="http://schemas.openxmlformats.org/officeDocument/2006/math">
                    <m:r>
                      <a:rPr lang="en-US" i="1" dirty="0">
                        <a:latin typeface="Cambria Math"/>
                      </a:rPr>
                      <m:t>𝐾</m:t>
                    </m:r>
                  </m:oMath>
                </a14:m>
                <a:r>
                  <a:rPr lang="en-US" dirty="0"/>
                  <a:t> by a factor of four, the frequency doubles</a:t>
                </a:r>
                <a:r>
                  <a:rPr lang="en-US" dirty="0" smtClean="0"/>
                  <a:t>.</a:t>
                </a:r>
              </a:p>
              <a:p>
                <a:r>
                  <a:rPr lang="en-US" dirty="0" smtClean="0"/>
                  <a:t>This </a:t>
                </a:r>
                <a:r>
                  <a:rPr lang="en-US" dirty="0"/>
                  <a:t>gives us a hint as </a:t>
                </a:r>
                <a:r>
                  <a:rPr lang="en-US" dirty="0" smtClean="0"/>
                  <a:t>to where </a:t>
                </a:r>
                <a14:m>
                  <m:oMath xmlns:m="http://schemas.openxmlformats.org/officeDocument/2006/math">
                    <m:r>
                      <a:rPr lang="en-US" i="1" dirty="0">
                        <a:latin typeface="Cambria Math"/>
                      </a:rPr>
                      <m:t>𝐾</m:t>
                    </m:r>
                  </m:oMath>
                </a14:m>
                <a:r>
                  <a:rPr lang="en-US" dirty="0"/>
                  <a:t> should appear, since all we are doing is scaling the time axis</a:t>
                </a:r>
                <a:r>
                  <a:rPr lang="en-US" dirty="0" smtClean="0"/>
                  <a:t>.</a:t>
                </a:r>
                <a:endParaRPr lang="en-US" dirty="0"/>
              </a:p>
              <a:p>
                <a:pPr marL="0" indent="0">
                  <a:buNone/>
                </a:pPr>
                <a14:m>
                  <m:oMathPara xmlns:m="http://schemas.openxmlformats.org/officeDocument/2006/math">
                    <m:oMathParaPr>
                      <m:jc m:val="centerGroup"/>
                    </m:oMathParaPr>
                    <m:oMath xmlns:m="http://schemas.openxmlformats.org/officeDocument/2006/math">
                      <m:r>
                        <a:rPr lang="en-US" i="1" dirty="0">
                          <a:latin typeface="Cambria Math"/>
                        </a:rPr>
                        <m:t>𝑥</m:t>
                      </m:r>
                      <m:r>
                        <a:rPr lang="en-US" i="1" dirty="0">
                          <a:latin typeface="Cambria Math"/>
                        </a:rPr>
                        <m:t>(</m:t>
                      </m:r>
                      <m:r>
                        <a:rPr lang="en-US" i="1" dirty="0">
                          <a:latin typeface="Cambria Math"/>
                        </a:rPr>
                        <m:t>𝑡</m:t>
                      </m:r>
                      <m:r>
                        <a:rPr lang="en-US" i="1" dirty="0">
                          <a:latin typeface="Cambria Math"/>
                        </a:rPr>
                        <m:t>) = </m:t>
                      </m:r>
                      <m:func>
                        <m:funcPr>
                          <m:ctrlPr>
                            <a:rPr lang="en-US" i="1" dirty="0" smtClean="0">
                              <a:latin typeface="Cambria Math"/>
                            </a:rPr>
                          </m:ctrlPr>
                        </m:funcPr>
                        <m:fName>
                          <m:r>
                            <m:rPr>
                              <m:sty m:val="p"/>
                            </m:rPr>
                            <a:rPr lang="en-US" i="0" dirty="0" smtClean="0">
                              <a:latin typeface="Cambria Math"/>
                            </a:rPr>
                            <m:t>cos</m:t>
                          </m:r>
                        </m:fName>
                        <m:e>
                          <m:r>
                            <a:rPr lang="en-US" i="1" dirty="0">
                              <a:latin typeface="Cambria Math"/>
                            </a:rPr>
                            <m:t>(</m:t>
                          </m:r>
                          <m:rad>
                            <m:radPr>
                              <m:degHide m:val="on"/>
                              <m:ctrlPr>
                                <a:rPr lang="en-US" i="1" dirty="0">
                                  <a:latin typeface="Cambria Math"/>
                                </a:rPr>
                              </m:ctrlPr>
                            </m:radPr>
                            <m:deg/>
                            <m:e>
                              <m:r>
                                <a:rPr lang="en-US" i="1" dirty="0">
                                  <a:latin typeface="Cambria Math"/>
                                </a:rPr>
                                <m:t>𝐾</m:t>
                              </m:r>
                            </m:e>
                          </m:rad>
                          <m:r>
                            <a:rPr lang="en-US" i="1" dirty="0">
                              <a:latin typeface="Cambria Math"/>
                            </a:rPr>
                            <m:t>𝑡</m:t>
                          </m:r>
                          <m:r>
                            <a:rPr lang="en-US" i="1" dirty="0">
                              <a:latin typeface="Cambria Math"/>
                            </a:rPr>
                            <m:t>)</m:t>
                          </m:r>
                        </m:e>
                      </m:func>
                      <m:r>
                        <a:rPr lang="en-US" i="1" dirty="0">
                          <a:latin typeface="Cambria Math"/>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i="1" dirty="0">
                          <a:latin typeface="Cambria Math"/>
                        </a:rPr>
                        <m:t>−</m:t>
                      </m:r>
                      <m:rad>
                        <m:radPr>
                          <m:degHide m:val="on"/>
                          <m:ctrlPr>
                            <a:rPr lang="en-US" i="1" dirty="0">
                              <a:latin typeface="Cambria Math"/>
                            </a:rPr>
                          </m:ctrlPr>
                        </m:radPr>
                        <m:deg/>
                        <m:e>
                          <m:r>
                            <a:rPr lang="en-US" i="1" dirty="0">
                              <a:latin typeface="Cambria Math"/>
                            </a:rPr>
                            <m:t>𝐾</m:t>
                          </m:r>
                        </m:e>
                      </m:rad>
                      <m:func>
                        <m:funcPr>
                          <m:ctrlPr>
                            <a:rPr lang="en-US" i="1" dirty="0" smtClean="0">
                              <a:latin typeface="Cambria Math"/>
                            </a:rPr>
                          </m:ctrlPr>
                        </m:funcPr>
                        <m:fName>
                          <m:r>
                            <m:rPr>
                              <m:sty m:val="p"/>
                            </m:rPr>
                            <a:rPr lang="en-US" i="0" dirty="0" smtClean="0">
                              <a:latin typeface="Cambria Math"/>
                            </a:rPr>
                            <m:t>sin</m:t>
                          </m:r>
                        </m:fName>
                        <m:e>
                          <m:r>
                            <a:rPr lang="en-US" i="1" dirty="0">
                              <a:latin typeface="Cambria Math"/>
                            </a:rPr>
                            <m:t>⁡(</m:t>
                          </m:r>
                          <m:rad>
                            <m:radPr>
                              <m:degHide m:val="on"/>
                              <m:ctrlPr>
                                <a:rPr lang="en-US" i="1" dirty="0">
                                  <a:latin typeface="Cambria Math"/>
                                </a:rPr>
                              </m:ctrlPr>
                            </m:radPr>
                            <m:deg/>
                            <m:e>
                              <m:r>
                                <a:rPr lang="en-US" i="1" dirty="0">
                                  <a:latin typeface="Cambria Math"/>
                                </a:rPr>
                                <m:t>𝐾</m:t>
                              </m:r>
                            </m:e>
                          </m:rad>
                          <m:r>
                            <a:rPr lang="en-US" i="1" dirty="0">
                              <a:latin typeface="Cambria Math"/>
                            </a:rPr>
                            <m:t>𝑡</m:t>
                          </m:r>
                          <m:r>
                            <a:rPr lang="en-US" i="1" dirty="0">
                              <a:latin typeface="Cambria Math"/>
                            </a:rPr>
                            <m:t>)</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i="1" dirty="0">
                          <a:latin typeface="Cambria Math"/>
                        </a:rPr>
                        <m:t>−</m:t>
                      </m:r>
                      <m:r>
                        <a:rPr lang="en-US" b="0" i="1" dirty="0" smtClean="0">
                          <a:latin typeface="Cambria Math"/>
                        </a:rPr>
                        <m:t>𝐾</m:t>
                      </m:r>
                      <m:func>
                        <m:funcPr>
                          <m:ctrlPr>
                            <a:rPr lang="en-US" i="1" dirty="0">
                              <a:latin typeface="Cambria Math"/>
                            </a:rPr>
                          </m:ctrlPr>
                        </m:funcPr>
                        <m:fName>
                          <m:r>
                            <m:rPr>
                              <m:sty m:val="p"/>
                            </m:rPr>
                            <a:rPr lang="en-US" dirty="0">
                              <a:latin typeface="Cambria Math"/>
                            </a:rPr>
                            <m:t>cos</m:t>
                          </m:r>
                        </m:fName>
                        <m:e>
                          <m:r>
                            <a:rPr lang="en-US" i="1" dirty="0">
                              <a:latin typeface="Cambria Math"/>
                            </a:rPr>
                            <m:t>(</m:t>
                          </m:r>
                          <m:rad>
                            <m:radPr>
                              <m:degHide m:val="on"/>
                              <m:ctrlPr>
                                <a:rPr lang="en-US" i="1" dirty="0">
                                  <a:latin typeface="Cambria Math"/>
                                </a:rPr>
                              </m:ctrlPr>
                            </m:radPr>
                            <m:deg/>
                            <m:e>
                              <m:r>
                                <a:rPr lang="en-US" i="1" dirty="0">
                                  <a:latin typeface="Cambria Math"/>
                                </a:rPr>
                                <m:t>𝐾</m:t>
                              </m:r>
                            </m:e>
                          </m:rad>
                          <m:r>
                            <a:rPr lang="en-US" i="1" dirty="0">
                              <a:latin typeface="Cambria Math"/>
                            </a:rPr>
                            <m:t>𝑡</m:t>
                          </m:r>
                          <m:r>
                            <a:rPr lang="en-US" i="1" dirty="0">
                              <a:latin typeface="Cambria Math"/>
                            </a:rPr>
                            <m:t>)</m:t>
                          </m:r>
                        </m:e>
                      </m:func>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481" t="-1617" r="-8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40842791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Frequency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dirty="0" smtClean="0"/>
                  <a:t>The quantity </a:t>
                </a:r>
                <a14:m>
                  <m:oMath xmlns:m="http://schemas.openxmlformats.org/officeDocument/2006/math">
                    <m:rad>
                      <m:radPr>
                        <m:degHide m:val="on"/>
                        <m:ctrlPr>
                          <a:rPr lang="en-US" i="1" dirty="0">
                            <a:latin typeface="Cambria Math"/>
                          </a:rPr>
                        </m:ctrlPr>
                      </m:radPr>
                      <m:deg/>
                      <m:e>
                        <m:r>
                          <a:rPr lang="en-US" i="1" dirty="0">
                            <a:latin typeface="Cambria Math"/>
                          </a:rPr>
                          <m:t>𝐾</m:t>
                        </m:r>
                      </m:e>
                    </m:rad>
                    <m:r>
                      <a:rPr lang="en-US" i="1" dirty="0">
                        <a:latin typeface="Cambria Math"/>
                      </a:rPr>
                      <m:t> </m:t>
                    </m:r>
                  </m:oMath>
                </a14:m>
                <a:r>
                  <a:rPr lang="en-US" dirty="0" smtClean="0"/>
                  <a:t>is called the </a:t>
                </a:r>
                <a:r>
                  <a:rPr lang="en-US" i="1" dirty="0"/>
                  <a:t>angular frequency </a:t>
                </a:r>
                <a:r>
                  <a:rPr lang="en-US" dirty="0"/>
                  <a:t>and comes up often enough </a:t>
                </a:r>
                <a:r>
                  <a:rPr lang="en-US" dirty="0" smtClean="0"/>
                  <a:t>that we find </a:t>
                </a:r>
                <a:r>
                  <a:rPr lang="en-US" dirty="0"/>
                  <a:t>it helpful to introduce the </a:t>
                </a:r>
                <a:r>
                  <a:rPr lang="en-US" dirty="0" smtClean="0"/>
                  <a:t>notation</a:t>
                </a:r>
              </a:p>
              <a:p>
                <a:pPr marL="0" indent="0" algn="ctr">
                  <a:buNone/>
                </a:pPr>
                <a:r>
                  <a:rPr lang="en-US" dirty="0" smtClean="0"/>
                  <a:t> </a:t>
                </a:r>
                <a14:m>
                  <m:oMath xmlns:m="http://schemas.openxmlformats.org/officeDocument/2006/math">
                    <m:r>
                      <a:rPr lang="en-US" i="1" smtClean="0">
                        <a:latin typeface="Cambria Math"/>
                        <a:ea typeface="Cambria Math"/>
                      </a:rPr>
                      <m:t>𝜔</m:t>
                    </m:r>
                    <m:r>
                      <a:rPr lang="en-US" b="0" i="1" smtClean="0">
                        <a:latin typeface="Cambria Math"/>
                        <a:ea typeface="Cambria Math"/>
                      </a:rPr>
                      <m:t>=</m:t>
                    </m:r>
                  </m:oMath>
                </a14:m>
                <a:r>
                  <a:rPr lang="en-US" dirty="0"/>
                  <a:t> </a:t>
                </a:r>
                <a14:m>
                  <m:oMath xmlns:m="http://schemas.openxmlformats.org/officeDocument/2006/math">
                    <m:rad>
                      <m:radPr>
                        <m:degHide m:val="on"/>
                        <m:ctrlPr>
                          <a:rPr lang="en-US" i="1" dirty="0">
                            <a:latin typeface="Cambria Math"/>
                          </a:rPr>
                        </m:ctrlPr>
                      </m:radPr>
                      <m:deg/>
                      <m:e>
                        <m:r>
                          <a:rPr lang="en-US" i="1" dirty="0">
                            <a:latin typeface="Cambria Math"/>
                          </a:rPr>
                          <m:t>𝐾</m:t>
                        </m:r>
                      </m:e>
                    </m:rad>
                  </m:oMath>
                </a14:m>
                <a:r>
                  <a:rPr lang="en-US" dirty="0" smtClean="0"/>
                  <a:t>= </a:t>
                </a:r>
                <a14:m>
                  <m:oMath xmlns:m="http://schemas.openxmlformats.org/officeDocument/2006/math">
                    <m:rad>
                      <m:radPr>
                        <m:degHide m:val="on"/>
                        <m:ctrlPr>
                          <a:rPr lang="en-US" i="1" dirty="0">
                            <a:latin typeface="Cambria Math"/>
                          </a:rPr>
                        </m:ctrlPr>
                      </m:radPr>
                      <m:deg/>
                      <m:e>
                        <m:f>
                          <m:fPr>
                            <m:type m:val="lin"/>
                            <m:ctrlPr>
                              <a:rPr lang="en-US" i="1" dirty="0" smtClean="0">
                                <a:latin typeface="Cambria Math"/>
                              </a:rPr>
                            </m:ctrlPr>
                          </m:fPr>
                          <m:num>
                            <m:r>
                              <a:rPr lang="en-US" b="0" i="1" dirty="0" smtClean="0">
                                <a:latin typeface="Cambria Math"/>
                              </a:rPr>
                              <m:t>𝑘</m:t>
                            </m:r>
                          </m:num>
                          <m:den>
                            <m:r>
                              <a:rPr lang="en-US" b="0" i="1" dirty="0" smtClean="0">
                                <a:latin typeface="Cambria Math"/>
                              </a:rPr>
                              <m:t>𝑚</m:t>
                            </m:r>
                          </m:den>
                        </m:f>
                      </m:e>
                    </m:rad>
                  </m:oMath>
                </a14:m>
                <a:endParaRPr lang="en-US" dirty="0"/>
              </a:p>
              <a:p>
                <a:pPr marL="0" indent="0">
                  <a:buNone/>
                </a:pPr>
                <a:r>
                  <a:rPr lang="en-US" dirty="0" smtClean="0"/>
                  <a:t>and </a:t>
                </a:r>
                <a:r>
                  <a:rPr lang="en-US" dirty="0"/>
                  <a:t>we can write the solution as</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a:rPr>
                        <m:t>𝑥</m:t>
                      </m:r>
                      <m:r>
                        <a:rPr lang="en-US" i="1" dirty="0">
                          <a:latin typeface="Cambria Math"/>
                        </a:rPr>
                        <m:t>(</m:t>
                      </m:r>
                      <m:r>
                        <a:rPr lang="en-US" i="1" dirty="0">
                          <a:latin typeface="Cambria Math"/>
                        </a:rPr>
                        <m:t>𝑡</m:t>
                      </m:r>
                      <m:r>
                        <a:rPr lang="en-US" i="1" dirty="0">
                          <a:latin typeface="Cambria Math"/>
                        </a:rPr>
                        <m:t>) = </m:t>
                      </m:r>
                      <m:r>
                        <m:rPr>
                          <m:sty m:val="p"/>
                        </m:rPr>
                        <a:rPr lang="en-US" i="1" dirty="0" err="1">
                          <a:latin typeface="Cambria Math"/>
                        </a:rPr>
                        <m:t>cos</m:t>
                      </m:r>
                      <m:r>
                        <a:rPr lang="en-US" i="1" dirty="0">
                          <a:latin typeface="Cambria Math"/>
                        </a:rPr>
                        <m:t>⁡(</m:t>
                      </m:r>
                      <m:r>
                        <a:rPr lang="en-US" i="1" dirty="0" smtClean="0">
                          <a:latin typeface="Cambria Math"/>
                          <a:ea typeface="Cambria Math"/>
                        </a:rPr>
                        <m:t>𝜔</m:t>
                      </m:r>
                      <m:r>
                        <a:rPr lang="en-US" i="1" dirty="0">
                          <a:latin typeface="Cambria Math"/>
                        </a:rPr>
                        <m:t>𝑡</m:t>
                      </m:r>
                      <m:r>
                        <a:rPr lang="en-US" i="1" dirty="0">
                          <a:latin typeface="Cambria Math"/>
                        </a:rPr>
                        <m:t>) </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674"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5467452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More Degrees of Freedom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pPr marL="0" indent="0">
                  <a:buNone/>
                </a:pPr>
                <a:r>
                  <a:rPr lang="en-US" dirty="0" smtClean="0"/>
                  <a:t>There </a:t>
                </a:r>
                <a:r>
                  <a:rPr lang="en-US" dirty="0"/>
                  <a:t>are some degrees of freedom inherent in the motion of the spring </a:t>
                </a:r>
                <a:r>
                  <a:rPr lang="en-US" dirty="0" smtClean="0"/>
                  <a:t>that we have not </a:t>
                </a:r>
                <a:r>
                  <a:rPr lang="en-US" dirty="0"/>
                  <a:t>accounted </a:t>
                </a:r>
                <a:r>
                  <a:rPr lang="en-US" dirty="0" smtClean="0"/>
                  <a:t>for.</a:t>
                </a:r>
              </a:p>
              <a:p>
                <a:pPr marL="514350" indent="-514350">
                  <a:buFont typeface="+mj-lt"/>
                  <a:buAutoNum type="arabicPeriod"/>
                </a:pPr>
                <a:r>
                  <a:rPr lang="en-US" dirty="0"/>
                  <a:t>W</a:t>
                </a:r>
                <a:r>
                  <a:rPr lang="en-US" dirty="0" smtClean="0"/>
                  <a:t>e </a:t>
                </a:r>
                <a:r>
                  <a:rPr lang="en-US" dirty="0"/>
                  <a:t>are not accounting </a:t>
                </a:r>
                <a:r>
                  <a:rPr lang="en-US" dirty="0" smtClean="0"/>
                  <a:t>for the </a:t>
                </a:r>
                <a:r>
                  <a:rPr lang="en-US" dirty="0"/>
                  <a:t>maximum displacement, known as the </a:t>
                </a:r>
                <a:r>
                  <a:rPr lang="en-US" i="1" dirty="0"/>
                  <a:t>amplitude</a:t>
                </a:r>
                <a:r>
                  <a:rPr lang="en-US" dirty="0"/>
                  <a:t> of the oscillations </a:t>
                </a:r>
                <a:r>
                  <a:rPr lang="en-US" dirty="0" smtClean="0"/>
                  <a:t>and denoted </a:t>
                </a:r>
                <a14:m>
                  <m:oMath xmlns:m="http://schemas.openxmlformats.org/officeDocument/2006/math">
                    <m:r>
                      <a:rPr lang="en-US" i="1" dirty="0" smtClean="0">
                        <a:latin typeface="Cambria Math"/>
                      </a:rPr>
                      <m:t>𝐴</m:t>
                    </m:r>
                  </m:oMath>
                </a14:m>
                <a:r>
                  <a:rPr lang="en-US" dirty="0"/>
                  <a:t>. Our equation always has an amplitude of 1</a:t>
                </a:r>
                <a:r>
                  <a:rPr lang="en-US" dirty="0" smtClean="0"/>
                  <a:t>.</a:t>
                </a:r>
              </a:p>
              <a:p>
                <a:pPr marL="514350" indent="-514350">
                  <a:buFont typeface="+mj-lt"/>
                  <a:buAutoNum type="arabicPeriod"/>
                </a:pPr>
                <a:r>
                  <a:rPr lang="en-US" dirty="0"/>
                  <a:t>W</a:t>
                </a:r>
                <a:r>
                  <a:rPr lang="en-US" dirty="0" smtClean="0"/>
                  <a:t>e are assuming </a:t>
                </a:r>
                <a:r>
                  <a:rPr lang="en-US" dirty="0"/>
                  <a:t>that </a:t>
                </a:r>
                <a14:m>
                  <m:oMath xmlns:m="http://schemas.openxmlformats.org/officeDocument/2006/math">
                    <m:r>
                      <a:rPr lang="en-US" i="1" dirty="0" smtClean="0">
                        <a:latin typeface="Cambria Math"/>
                      </a:rPr>
                      <m:t>𝑥</m:t>
                    </m:r>
                    <m:r>
                      <a:rPr lang="en-US" i="1" dirty="0" smtClean="0">
                        <a:latin typeface="Cambria Math"/>
                      </a:rPr>
                      <m:t>(0)=</m:t>
                    </m:r>
                    <m:r>
                      <a:rPr lang="en-US" i="1" dirty="0" smtClean="0">
                        <a:latin typeface="Cambria Math"/>
                      </a:rPr>
                      <m:t>𝐴</m:t>
                    </m:r>
                  </m:oMath>
                </a14:m>
                <a:r>
                  <a:rPr lang="en-US" dirty="0"/>
                  <a:t>, meaning the spring was initially stretched to </a:t>
                </a:r>
                <a:r>
                  <a:rPr lang="en-US" dirty="0" smtClean="0"/>
                  <a:t>the maximum displacement </a:t>
                </a:r>
                <a14:m>
                  <m:oMath xmlns:m="http://schemas.openxmlformats.org/officeDocument/2006/math">
                    <m:r>
                      <a:rPr lang="en-US" i="1" dirty="0" smtClean="0">
                        <a:latin typeface="Cambria Math"/>
                      </a:rPr>
                      <m:t>𝐴</m:t>
                    </m:r>
                  </m:oMath>
                </a14:m>
                <a:r>
                  <a:rPr lang="en-US" dirty="0"/>
                  <a:t> and released with zero initial velocity. </a:t>
                </a:r>
                <a:r>
                  <a:rPr lang="en-US" dirty="0" smtClean="0"/>
                  <a:t>However, in </a:t>
                </a:r>
                <a:r>
                  <a:rPr lang="en-US" dirty="0"/>
                  <a:t>general, we could have pulled it to </a:t>
                </a:r>
                <a:r>
                  <a:rPr lang="en-US" dirty="0" smtClean="0"/>
                  <a:t>displacement </a:t>
                </a:r>
                <a14:m>
                  <m:oMath xmlns:m="http://schemas.openxmlformats.org/officeDocument/2006/math">
                    <m:sSub>
                      <m:sSubPr>
                        <m:ctrlPr>
                          <a:rPr lang="en-US" i="1" dirty="0" smtClean="0">
                            <a:latin typeface="Cambria Math"/>
                          </a:rPr>
                        </m:ctrlPr>
                      </m:sSubPr>
                      <m:e>
                        <m:r>
                          <a:rPr lang="en-US" i="1" dirty="0">
                            <a:latin typeface="Cambria Math"/>
                          </a:rPr>
                          <m:t>𝑥</m:t>
                        </m:r>
                      </m:e>
                      <m:sub>
                        <m:r>
                          <a:rPr lang="en-US" i="1" dirty="0">
                            <a:latin typeface="Cambria Math"/>
                          </a:rPr>
                          <m:t>0</m:t>
                        </m:r>
                      </m:sub>
                    </m:sSub>
                    <m:r>
                      <a:rPr lang="en-US" i="1" dirty="0" smtClean="0">
                        <a:latin typeface="Cambria Math"/>
                        <a:ea typeface="Cambria Math"/>
                      </a:rPr>
                      <m:t>≠</m:t>
                    </m:r>
                    <m:r>
                      <a:rPr lang="en-US" b="0" i="1" dirty="0" smtClean="0">
                        <a:latin typeface="Cambria Math"/>
                        <a:ea typeface="Cambria Math"/>
                      </a:rPr>
                      <m:t>𝐴</m:t>
                    </m:r>
                  </m:oMath>
                </a14:m>
                <a:r>
                  <a:rPr lang="en-US" dirty="0"/>
                  <a:t> </a:t>
                </a:r>
                <a:r>
                  <a:rPr lang="en-US" dirty="0" smtClean="0"/>
                  <a:t>and then given </a:t>
                </a:r>
                <a:r>
                  <a:rPr lang="en-US" dirty="0"/>
                  <a:t>it a shove so it has </a:t>
                </a:r>
                <a:r>
                  <a:rPr lang="en-US" dirty="0" smtClean="0"/>
                  <a:t>initial </a:t>
                </a:r>
                <a:r>
                  <a:rPr lang="en-US" dirty="0"/>
                  <a:t>velocity </a:t>
                </a:r>
                <a14:m>
                  <m:oMath xmlns:m="http://schemas.openxmlformats.org/officeDocument/2006/math">
                    <m:sSub>
                      <m:sSubPr>
                        <m:ctrlPr>
                          <a:rPr lang="en-US" i="1" dirty="0" smtClean="0">
                            <a:latin typeface="Cambria Math"/>
                          </a:rPr>
                        </m:ctrlPr>
                      </m:sSubPr>
                      <m:e>
                        <m:r>
                          <a:rPr lang="en-US" i="1" dirty="0">
                            <a:latin typeface="Cambria Math"/>
                          </a:rPr>
                          <m:t>𝑣</m:t>
                        </m:r>
                      </m:e>
                      <m:sub>
                        <m:r>
                          <a:rPr lang="en-US" i="1" dirty="0">
                            <a:latin typeface="Cambria Math"/>
                          </a:rPr>
                          <m:t>0</m:t>
                        </m:r>
                      </m:sub>
                    </m:sSub>
                  </m:oMath>
                </a14:m>
                <a:r>
                  <a:rPr lang="en-US" dirty="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07" t="-269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450626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Three are Two</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en-US" dirty="0" smtClean="0"/>
                  <a:t>It would appear that we have three more variables that need </a:t>
                </a:r>
                <a:r>
                  <a:rPr lang="en-US" dirty="0"/>
                  <a:t>to </a:t>
                </a:r>
                <a:r>
                  <a:rPr lang="en-US" dirty="0" smtClean="0"/>
                  <a:t>be accounted </a:t>
                </a:r>
                <a:r>
                  <a:rPr lang="en-US" dirty="0"/>
                  <a:t>for in our equation if it is going to be completely general.</a:t>
                </a:r>
              </a:p>
              <a:p>
                <a:r>
                  <a:rPr lang="en-US" dirty="0"/>
                  <a:t>As it turns out, the three variables we have just </a:t>
                </a:r>
                <a:r>
                  <a:rPr lang="en-US" dirty="0" smtClean="0"/>
                  <a:t>discussed (the amplitude, initial </a:t>
                </a:r>
                <a:r>
                  <a:rPr lang="en-US" dirty="0"/>
                  <a:t>position, and initial </a:t>
                </a:r>
                <a:r>
                  <a:rPr lang="en-US" dirty="0" smtClean="0"/>
                  <a:t>velocity) are </a:t>
                </a:r>
                <a:r>
                  <a:rPr lang="en-US" dirty="0"/>
                  <a:t>interrelated</a:t>
                </a:r>
                <a:r>
                  <a:rPr lang="en-US" dirty="0" smtClean="0"/>
                  <a:t>.</a:t>
                </a:r>
              </a:p>
              <a:p>
                <a:r>
                  <a:rPr lang="en-US" dirty="0" smtClean="0"/>
                  <a:t>If </a:t>
                </a:r>
                <a:r>
                  <a:rPr lang="en-US" dirty="0"/>
                  <a:t>we pick </a:t>
                </a:r>
                <a:r>
                  <a:rPr lang="en-US" dirty="0" smtClean="0"/>
                  <a:t>any two</a:t>
                </a:r>
                <a:r>
                  <a:rPr lang="en-US" dirty="0"/>
                  <a:t>, the value for the third is </a:t>
                </a:r>
                <a:r>
                  <a:rPr lang="en-US" dirty="0" smtClean="0"/>
                  <a:t>fixed. </a:t>
                </a:r>
              </a:p>
              <a:p>
                <a:r>
                  <a:rPr lang="en-US" dirty="0" smtClean="0"/>
                  <a:t>We'll </a:t>
                </a:r>
                <a:r>
                  <a:rPr lang="en-US" dirty="0"/>
                  <a:t>keep </a:t>
                </a:r>
                <a14:m>
                  <m:oMath xmlns:m="http://schemas.openxmlformats.org/officeDocument/2006/math">
                    <m:r>
                      <a:rPr lang="en-US" i="1" dirty="0" smtClean="0">
                        <a:latin typeface="Cambria Math"/>
                      </a:rPr>
                      <m:t>𝐴</m:t>
                    </m:r>
                  </m:oMath>
                </a14:m>
                <a:r>
                  <a:rPr lang="en-US" dirty="0"/>
                  <a:t> as is, but we'll </a:t>
                </a:r>
                <a:r>
                  <a:rPr lang="en-US" dirty="0" smtClean="0"/>
                  <a:t>replace </a:t>
                </a:r>
                <a14:m>
                  <m:oMath xmlns:m="http://schemas.openxmlformats.org/officeDocument/2006/math">
                    <m:sSub>
                      <m:sSubPr>
                        <m:ctrlPr>
                          <a:rPr lang="en-US" i="1" dirty="0">
                            <a:latin typeface="Cambria Math"/>
                          </a:rPr>
                        </m:ctrlPr>
                      </m:sSubPr>
                      <m:e>
                        <m:r>
                          <a:rPr lang="en-US" i="1" dirty="0">
                            <a:latin typeface="Cambria Math"/>
                          </a:rPr>
                          <m:t>𝑥</m:t>
                        </m:r>
                      </m:e>
                      <m:sub>
                        <m:r>
                          <a:rPr lang="en-US" i="1" dirty="0">
                            <a:latin typeface="Cambria Math"/>
                          </a:rPr>
                          <m:t>0</m:t>
                        </m:r>
                      </m:sub>
                    </m:sSub>
                  </m:oMath>
                </a14:m>
                <a:r>
                  <a:rPr lang="en-US" dirty="0"/>
                  <a:t> and </a:t>
                </a:r>
                <a14:m>
                  <m:oMath xmlns:m="http://schemas.openxmlformats.org/officeDocument/2006/math">
                    <m:sSub>
                      <m:sSubPr>
                        <m:ctrlPr>
                          <a:rPr lang="en-US" i="1" dirty="0">
                            <a:latin typeface="Cambria Math"/>
                          </a:rPr>
                        </m:ctrlPr>
                      </m:sSubPr>
                      <m:e>
                        <m:r>
                          <a:rPr lang="en-US" i="1" dirty="0">
                            <a:latin typeface="Cambria Math"/>
                          </a:rPr>
                          <m:t>𝑣</m:t>
                        </m:r>
                      </m:e>
                      <m:sub>
                        <m:r>
                          <a:rPr lang="en-US" i="1" dirty="0">
                            <a:latin typeface="Cambria Math"/>
                          </a:rPr>
                          <m:t>0</m:t>
                        </m:r>
                      </m:sub>
                    </m:sSub>
                  </m:oMath>
                </a14:m>
                <a:r>
                  <a:rPr lang="en-US" dirty="0"/>
                  <a:t> with the </a:t>
                </a:r>
                <a:r>
                  <a:rPr lang="en-US" i="1" dirty="0"/>
                  <a:t>phase </a:t>
                </a:r>
                <a:r>
                  <a:rPr lang="en-US" i="1" dirty="0" smtClean="0"/>
                  <a:t>offset </a:t>
                </a:r>
                <a14:m>
                  <m:oMath xmlns:m="http://schemas.openxmlformats.org/officeDocument/2006/math">
                    <m:sSub>
                      <m:sSubPr>
                        <m:ctrlPr>
                          <a:rPr lang="en-US" i="1" dirty="0" smtClean="0">
                            <a:latin typeface="Cambria Math"/>
                            <a:ea typeface="Cambria Math"/>
                          </a:rPr>
                        </m:ctrlPr>
                      </m:sSubPr>
                      <m:e>
                        <m:r>
                          <a:rPr lang="en-US" i="1" dirty="0">
                            <a:latin typeface="Cambria Math"/>
                            <a:ea typeface="Cambria Math"/>
                          </a:rPr>
                          <m:t>𝜃</m:t>
                        </m:r>
                      </m:e>
                      <m:sub>
                        <m:r>
                          <a:rPr lang="en-US" b="0" i="1" dirty="0" smtClean="0">
                            <a:latin typeface="Cambria Math"/>
                            <a:ea typeface="Cambria Math"/>
                          </a:rPr>
                          <m:t>0</m:t>
                        </m:r>
                      </m:sub>
                    </m:sSub>
                  </m:oMath>
                </a14:m>
                <a:r>
                  <a:rPr lang="en-US" dirty="0"/>
                  <a:t>, which describes where in the cycle </a:t>
                </a:r>
                <a:r>
                  <a:rPr lang="en-US" dirty="0" smtClean="0"/>
                  <a:t>the spring </a:t>
                </a:r>
                <a:r>
                  <a:rPr lang="en-US" dirty="0"/>
                  <a:t>is at </a:t>
                </a:r>
                <a14:m>
                  <m:oMath xmlns:m="http://schemas.openxmlformats.org/officeDocument/2006/math">
                    <m:r>
                      <a:rPr lang="en-US" i="1" dirty="0" smtClean="0">
                        <a:latin typeface="Cambria Math"/>
                      </a:rPr>
                      <m:t>𝑡</m:t>
                    </m:r>
                    <m:r>
                      <a:rPr lang="en-US" i="1" dirty="0" smtClean="0">
                        <a:latin typeface="Cambria Math"/>
                      </a:rPr>
                      <m:t>=0</m:t>
                    </m:r>
                  </m:oMath>
                </a14:m>
                <a:r>
                  <a:rPr lang="en-US" dirty="0"/>
                  <a:t>. </a:t>
                </a:r>
                <a:endParaRPr lang="en-US" dirty="0" smtClean="0"/>
              </a:p>
              <a:p>
                <a:r>
                  <a:rPr lang="en-US" dirty="0" smtClean="0"/>
                  <a:t>Adjustments </a:t>
                </a:r>
                <a:r>
                  <a:rPr lang="en-US" dirty="0"/>
                  <a:t>to the phase </a:t>
                </a:r>
                <a:r>
                  <a:rPr lang="en-US" dirty="0" smtClean="0"/>
                  <a:t>offset </a:t>
                </a:r>
                <a:r>
                  <a:rPr lang="en-US" dirty="0"/>
                  <a:t>have the simple </a:t>
                </a:r>
                <a:r>
                  <a:rPr lang="en-US" dirty="0" smtClean="0"/>
                  <a:t>effect</a:t>
                </a:r>
                <a:r>
                  <a:rPr lang="en-US" dirty="0"/>
                  <a:t> </a:t>
                </a:r>
                <a:r>
                  <a:rPr lang="en-US" dirty="0" smtClean="0"/>
                  <a:t>of </a:t>
                </a:r>
                <a:r>
                  <a:rPr lang="en-US" dirty="0"/>
                  <a:t>shifting the graph horizontally on the time axis. </a:t>
                </a:r>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85" t="-2695" r="-1926" b="-2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106008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Harmonic Motion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spcAft>
                    <a:spcPts val="1800"/>
                  </a:spcAft>
                  <a:buNone/>
                </a:pPr>
                <a:r>
                  <a:rPr lang="en-US" dirty="0" smtClean="0"/>
                  <a:t>Adding these two variables, we arrive at the general solution, the equations of simple harmonic oscillation:</a:t>
                </a:r>
              </a:p>
              <a:p>
                <a:pPr marL="0" indent="0">
                  <a:buNone/>
                </a:pPr>
                <a14:m>
                  <m:oMathPara xmlns:m="http://schemas.openxmlformats.org/officeDocument/2006/math">
                    <m:oMathParaPr>
                      <m:jc m:val="centerGroup"/>
                    </m:oMathParaPr>
                    <m:oMath xmlns:m="http://schemas.openxmlformats.org/officeDocument/2006/math">
                      <m:r>
                        <a:rPr lang="en-US" i="1" dirty="0">
                          <a:latin typeface="Cambria Math"/>
                        </a:rPr>
                        <m:t>𝑥</m:t>
                      </m:r>
                      <m:r>
                        <a:rPr lang="en-US" i="1" dirty="0">
                          <a:latin typeface="Cambria Math"/>
                        </a:rPr>
                        <m:t>(</m:t>
                      </m:r>
                      <m:r>
                        <a:rPr lang="en-US" i="1" dirty="0">
                          <a:latin typeface="Cambria Math"/>
                        </a:rPr>
                        <m:t>𝑡</m:t>
                      </m:r>
                      <m:r>
                        <a:rPr lang="en-US" i="1" dirty="0">
                          <a:latin typeface="Cambria Math"/>
                        </a:rPr>
                        <m:t>) =</m:t>
                      </m:r>
                      <m:r>
                        <a:rPr lang="en-US" b="0" i="1" dirty="0" smtClean="0">
                          <a:latin typeface="Cambria Math"/>
                        </a:rPr>
                        <m:t>𝐴</m:t>
                      </m:r>
                      <m:func>
                        <m:funcPr>
                          <m:ctrlPr>
                            <a:rPr lang="en-US" i="1" dirty="0">
                              <a:latin typeface="Cambria Math"/>
                            </a:rPr>
                          </m:ctrlPr>
                        </m:funcPr>
                        <m:fName>
                          <m:r>
                            <m:rPr>
                              <m:sty m:val="p"/>
                            </m:rPr>
                            <a:rPr lang="en-US" dirty="0">
                              <a:latin typeface="Cambria Math"/>
                            </a:rPr>
                            <m:t>cos</m:t>
                          </m:r>
                        </m:fName>
                        <m:e>
                          <m:r>
                            <a:rPr lang="en-US" i="1" dirty="0">
                              <a:latin typeface="Cambria Math"/>
                            </a:rPr>
                            <m:t>(</m:t>
                          </m:r>
                          <m:r>
                            <a:rPr lang="en-US" i="1" dirty="0" smtClean="0">
                              <a:latin typeface="Cambria Math"/>
                              <a:ea typeface="Cambria Math"/>
                            </a:rPr>
                            <m:t>𝜔</m:t>
                          </m:r>
                          <m:r>
                            <a:rPr lang="en-US" i="1" dirty="0">
                              <a:latin typeface="Cambria Math"/>
                            </a:rPr>
                            <m:t>𝑡</m:t>
                          </m:r>
                          <m:r>
                            <a:rPr lang="en-US" b="0" i="1" dirty="0" smtClean="0">
                              <a:latin typeface="Cambria Math"/>
                            </a:rPr>
                            <m:t>+</m:t>
                          </m:r>
                          <m:sSub>
                            <m:sSubPr>
                              <m:ctrlPr>
                                <a:rPr lang="en-US" b="0" i="1" dirty="0" smtClean="0">
                                  <a:latin typeface="Cambria Math"/>
                                </a:rPr>
                              </m:ctrlPr>
                            </m:sSubPr>
                            <m:e>
                              <m:r>
                                <a:rPr lang="en-US" b="0" i="1" dirty="0" smtClean="0">
                                  <a:latin typeface="Cambria Math"/>
                                  <a:ea typeface="Cambria Math"/>
                                </a:rPr>
                                <m:t>𝜃</m:t>
                              </m:r>
                            </m:e>
                            <m:sub>
                              <m:r>
                                <a:rPr lang="en-US" b="0" i="1" dirty="0" smtClean="0">
                                  <a:latin typeface="Cambria Math"/>
                                </a:rPr>
                                <m:t>0</m:t>
                              </m:r>
                            </m:sub>
                          </m:sSub>
                          <m:r>
                            <a:rPr lang="en-US" i="1" dirty="0">
                              <a:latin typeface="Cambria Math"/>
                            </a:rPr>
                            <m:t>)</m:t>
                          </m:r>
                        </m:e>
                      </m:func>
                      <m:r>
                        <a:rPr lang="en-US" i="1" dirty="0">
                          <a:latin typeface="Cambria Math"/>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b="0" i="1" dirty="0" smtClean="0">
                          <a:latin typeface="Cambria Math"/>
                        </a:rPr>
                        <m:t>𝐴</m:t>
                      </m:r>
                      <m:r>
                        <a:rPr lang="en-US" i="1" dirty="0">
                          <a:latin typeface="Cambria Math"/>
                          <a:ea typeface="Cambria Math"/>
                        </a:rPr>
                        <m:t>𝜔</m:t>
                      </m:r>
                      <m:func>
                        <m:funcPr>
                          <m:ctrlPr>
                            <a:rPr lang="en-US" i="1" dirty="0">
                              <a:latin typeface="Cambria Math"/>
                            </a:rPr>
                          </m:ctrlPr>
                        </m:funcPr>
                        <m:fName>
                          <m:r>
                            <m:rPr>
                              <m:sty m:val="p"/>
                            </m:rPr>
                            <a:rPr lang="en-US" dirty="0">
                              <a:latin typeface="Cambria Math"/>
                            </a:rPr>
                            <m:t>sin</m:t>
                          </m:r>
                        </m:fName>
                        <m:e>
                          <m:r>
                            <a:rPr lang="en-US" i="1" dirty="0">
                              <a:latin typeface="Cambria Math"/>
                            </a:rPr>
                            <m:t>⁡(</m:t>
                          </m:r>
                          <m:r>
                            <a:rPr lang="en-US" i="1" dirty="0">
                              <a:latin typeface="Cambria Math"/>
                              <a:ea typeface="Cambria Math"/>
                            </a:rPr>
                            <m:t>𝜔</m:t>
                          </m:r>
                          <m:r>
                            <a:rPr lang="en-US" i="1" dirty="0">
                              <a:latin typeface="Cambria Math"/>
                            </a:rPr>
                            <m:t>𝑡</m:t>
                          </m:r>
                          <m:r>
                            <a:rPr lang="en-US" i="1" dirty="0">
                              <a:latin typeface="Cambria Math"/>
                            </a:rPr>
                            <m:t>+</m:t>
                          </m:r>
                          <m:sSub>
                            <m:sSubPr>
                              <m:ctrlPr>
                                <a:rPr lang="en-US" i="1" dirty="0">
                                  <a:latin typeface="Cambria Math"/>
                                </a:rPr>
                              </m:ctrlPr>
                            </m:sSubPr>
                            <m:e>
                              <m:r>
                                <a:rPr lang="en-US" i="1" dirty="0">
                                  <a:latin typeface="Cambria Math"/>
                                  <a:ea typeface="Cambria Math"/>
                                </a:rPr>
                                <m:t>𝜃</m:t>
                              </m:r>
                            </m:e>
                            <m:sub>
                              <m:r>
                                <a:rPr lang="en-US" i="1" dirty="0">
                                  <a:latin typeface="Cambria Math"/>
                                </a:rPr>
                                <m:t>0</m:t>
                              </m:r>
                            </m:sub>
                          </m:sSub>
                          <m:r>
                            <a:rPr lang="en-US" i="1" dirty="0">
                              <a:latin typeface="Cambria Math"/>
                            </a:rPr>
                            <m:t>)</m:t>
                          </m:r>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dirty="0">
                              <a:latin typeface="Cambria Math"/>
                            </a:rPr>
                          </m:ctrlPr>
                        </m:accPr>
                        <m:e>
                          <m:r>
                            <a:rPr lang="en-US" i="1" dirty="0">
                              <a:latin typeface="Cambria Math"/>
                            </a:rPr>
                            <m:t>𝑥</m:t>
                          </m:r>
                        </m:e>
                      </m:acc>
                      <m:d>
                        <m:dPr>
                          <m:ctrlPr>
                            <a:rPr lang="en-US" i="1" dirty="0">
                              <a:latin typeface="Cambria Math"/>
                            </a:rPr>
                          </m:ctrlPr>
                        </m:dPr>
                        <m:e>
                          <m:r>
                            <a:rPr lang="en-US" i="1" dirty="0">
                              <a:latin typeface="Cambria Math"/>
                            </a:rPr>
                            <m:t>𝑡</m:t>
                          </m:r>
                        </m:e>
                      </m:d>
                      <m:r>
                        <a:rPr lang="en-US" i="1" dirty="0">
                          <a:latin typeface="Cambria Math"/>
                        </a:rPr>
                        <m:t>=−</m:t>
                      </m:r>
                      <m:r>
                        <a:rPr lang="en-US" i="1" dirty="0">
                          <a:latin typeface="Cambria Math"/>
                        </a:rPr>
                        <m:t>𝐴</m:t>
                      </m:r>
                      <m:sSup>
                        <m:sSupPr>
                          <m:ctrlPr>
                            <a:rPr lang="en-US" i="1" dirty="0" smtClean="0">
                              <a:latin typeface="Cambria Math"/>
                            </a:rPr>
                          </m:ctrlPr>
                        </m:sSupPr>
                        <m:e>
                          <m:r>
                            <a:rPr lang="en-US" i="1" dirty="0">
                              <a:latin typeface="Cambria Math"/>
                              <a:ea typeface="Cambria Math"/>
                            </a:rPr>
                            <m:t>𝜔</m:t>
                          </m:r>
                        </m:e>
                        <m:sup>
                          <m:r>
                            <a:rPr lang="en-US" b="0" i="1" dirty="0" smtClean="0">
                              <a:latin typeface="Cambria Math"/>
                            </a:rPr>
                            <m:t>2</m:t>
                          </m:r>
                        </m:sup>
                      </m:sSup>
                      <m:func>
                        <m:funcPr>
                          <m:ctrlPr>
                            <a:rPr lang="en-US" i="1" dirty="0">
                              <a:latin typeface="Cambria Math"/>
                            </a:rPr>
                          </m:ctrlPr>
                        </m:funcPr>
                        <m:fName>
                          <m:r>
                            <m:rPr>
                              <m:sty m:val="p"/>
                            </m:rPr>
                            <a:rPr lang="en-US" dirty="0">
                              <a:latin typeface="Cambria Math"/>
                            </a:rPr>
                            <m:t>cos</m:t>
                          </m:r>
                        </m:fName>
                        <m:e>
                          <m:r>
                            <a:rPr lang="en-US" i="1" dirty="0">
                              <a:latin typeface="Cambria Math"/>
                            </a:rPr>
                            <m:t>(</m:t>
                          </m:r>
                          <m:r>
                            <a:rPr lang="en-US" i="1" dirty="0">
                              <a:latin typeface="Cambria Math"/>
                              <a:ea typeface="Cambria Math"/>
                            </a:rPr>
                            <m:t>𝜔</m:t>
                          </m:r>
                          <m:r>
                            <a:rPr lang="en-US" i="1" dirty="0">
                              <a:latin typeface="Cambria Math"/>
                            </a:rPr>
                            <m:t>𝑡</m:t>
                          </m:r>
                          <m:r>
                            <a:rPr lang="en-US" i="1" dirty="0">
                              <a:latin typeface="Cambria Math"/>
                            </a:rPr>
                            <m:t>+</m:t>
                          </m:r>
                          <m:sSub>
                            <m:sSubPr>
                              <m:ctrlPr>
                                <a:rPr lang="en-US" i="1" dirty="0">
                                  <a:latin typeface="Cambria Math"/>
                                </a:rPr>
                              </m:ctrlPr>
                            </m:sSubPr>
                            <m:e>
                              <m:r>
                                <a:rPr lang="en-US" i="1" dirty="0">
                                  <a:latin typeface="Cambria Math"/>
                                  <a:ea typeface="Cambria Math"/>
                                </a:rPr>
                                <m:t>𝜃</m:t>
                              </m:r>
                            </m:e>
                            <m:sub>
                              <m:r>
                                <a:rPr lang="en-US" i="1" dirty="0">
                                  <a:latin typeface="Cambria Math"/>
                                </a:rPr>
                                <m:t>0</m:t>
                              </m:r>
                            </m:sub>
                          </m:sSub>
                          <m:r>
                            <a:rPr lang="en-US" i="1" dirty="0">
                              <a:latin typeface="Cambria Math"/>
                            </a:rPr>
                            <m:t>)</m:t>
                          </m:r>
                        </m:e>
                      </m:func>
                    </m:oMath>
                  </m:oMathPara>
                </a14:m>
                <a:endParaRPr lang="en-US" dirty="0"/>
              </a:p>
              <a:p>
                <a:pPr marL="0" indent="0">
                  <a:buNone/>
                </a:pP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5862083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Isaac Newton</a:t>
            </a:r>
            <a:endParaRPr lang="en-US" dirty="0"/>
          </a:p>
        </p:txBody>
      </p:sp>
      <p:sp>
        <p:nvSpPr>
          <p:cNvPr id="3" name="Content Placeholder 2"/>
          <p:cNvSpPr>
            <a:spLocks noGrp="1"/>
          </p:cNvSpPr>
          <p:nvPr>
            <p:ph idx="1"/>
          </p:nvPr>
        </p:nvSpPr>
        <p:spPr>
          <a:xfrm>
            <a:off x="457200" y="1600200"/>
            <a:ext cx="5105400" cy="4525963"/>
          </a:xfrm>
        </p:spPr>
        <p:txBody>
          <a:bodyPr>
            <a:normAutofit fontScale="92500" lnSpcReduction="20000"/>
          </a:bodyPr>
          <a:lstStyle/>
          <a:p>
            <a:r>
              <a:rPr lang="en-US" dirty="0"/>
              <a:t>Sir Isaac Newton established three simple laws that provide a </a:t>
            </a:r>
            <a:r>
              <a:rPr lang="en-US" dirty="0" smtClean="0"/>
              <a:t>framework, which we call </a:t>
            </a:r>
            <a:r>
              <a:rPr lang="en-US" i="1" dirty="0" smtClean="0"/>
              <a:t>Newtonian</a:t>
            </a:r>
            <a:r>
              <a:rPr lang="en-US" dirty="0" smtClean="0"/>
              <a:t> or </a:t>
            </a:r>
            <a:r>
              <a:rPr lang="en-US" i="1" dirty="0" smtClean="0"/>
              <a:t>classical</a:t>
            </a:r>
            <a:r>
              <a:rPr lang="en-US" dirty="0" smtClean="0"/>
              <a:t> mechanics.</a:t>
            </a:r>
          </a:p>
          <a:p>
            <a:r>
              <a:rPr lang="en-US" dirty="0" smtClean="0"/>
              <a:t>It doesn’t hold at high speeds or small distances, but it’s good enough for everyday life, and video games.</a:t>
            </a:r>
          </a:p>
          <a:p>
            <a:r>
              <a:rPr lang="en-US" dirty="0" smtClean="0"/>
              <a:t>(</a:t>
            </a:r>
            <a:r>
              <a:rPr lang="en-US" dirty="0"/>
              <a:t>Image from Wikimedia Commons.)</a:t>
            </a:r>
          </a:p>
          <a:p>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1026" name="Picture 2" descr="File:GodfreyKneller-IsaacNewton-16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9" y="1729443"/>
            <a:ext cx="2886075" cy="3963921"/>
          </a:xfrm>
          <a:prstGeom prst="rect">
            <a:avLst/>
          </a:prstGeom>
          <a:noFill/>
          <a:effectLst>
            <a:outerShdw blurRad="5207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879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Damping Forces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So far, we have been studying a physically nonexistent situation in </a:t>
            </a:r>
            <a:r>
              <a:rPr lang="en-US" dirty="0" smtClean="0"/>
              <a:t>which the </a:t>
            </a:r>
            <a:r>
              <a:rPr lang="en-US" dirty="0"/>
              <a:t>spring will </a:t>
            </a:r>
            <a:r>
              <a:rPr lang="en-US" dirty="0" smtClean="0"/>
              <a:t>oscillate forever</a:t>
            </a:r>
            <a:r>
              <a:rPr lang="en-US" dirty="0"/>
              <a:t>. </a:t>
            </a:r>
            <a:endParaRPr lang="en-US" dirty="0"/>
          </a:p>
          <a:p>
            <a:r>
              <a:rPr lang="en-US" dirty="0" smtClean="0"/>
              <a:t>In </a:t>
            </a:r>
            <a:r>
              <a:rPr lang="en-US" dirty="0"/>
              <a:t>reality, there are usually at least two more interesting </a:t>
            </a:r>
            <a:r>
              <a:rPr lang="en-US" dirty="0" smtClean="0"/>
              <a:t>forces, </a:t>
            </a:r>
            <a:r>
              <a:rPr lang="en-US" i="1" dirty="0" smtClean="0"/>
              <a:t>driving force </a:t>
            </a:r>
            <a:r>
              <a:rPr lang="en-US" dirty="0" smtClean="0"/>
              <a:t>and </a:t>
            </a:r>
            <a:r>
              <a:rPr lang="en-US" i="1" dirty="0" smtClean="0"/>
              <a:t>friction</a:t>
            </a:r>
            <a:r>
              <a:rPr lang="en-US" dirty="0" smtClean="0"/>
              <a:t>.</a:t>
            </a:r>
            <a:endParaRPr lang="en-US" dirty="0"/>
          </a:p>
          <a:p>
            <a:r>
              <a:rPr lang="en-US" dirty="0" smtClean="0"/>
              <a:t>The </a:t>
            </a:r>
            <a:r>
              <a:rPr lang="en-US" i="1" dirty="0" smtClean="0"/>
              <a:t>driving force </a:t>
            </a:r>
            <a:r>
              <a:rPr lang="en-US" dirty="0" smtClean="0"/>
              <a:t>is </a:t>
            </a:r>
            <a:r>
              <a:rPr lang="en-US" dirty="0"/>
              <a:t>an external force, </a:t>
            </a:r>
            <a:r>
              <a:rPr lang="en-US" dirty="0" smtClean="0"/>
              <a:t>that </a:t>
            </a:r>
            <a:r>
              <a:rPr lang="en-US" dirty="0"/>
              <a:t>acts as the </a:t>
            </a:r>
            <a:r>
              <a:rPr lang="en-US" dirty="0" smtClean="0"/>
              <a:t>input </a:t>
            </a:r>
            <a:r>
              <a:rPr lang="en-US" dirty="0"/>
              <a:t>to the system and causes the motion to </a:t>
            </a:r>
            <a:r>
              <a:rPr lang="en-US" dirty="0" smtClean="0"/>
              <a:t>begin. </a:t>
            </a:r>
            <a:r>
              <a:rPr lang="en-US" i="1" dirty="0" smtClean="0"/>
              <a:t>Friction</a:t>
            </a:r>
            <a:r>
              <a:rPr lang="en-US" dirty="0" smtClean="0"/>
              <a:t> we have already met.</a:t>
            </a:r>
            <a:endParaRPr lang="en-US" dirty="0"/>
          </a:p>
          <a:p>
            <a:r>
              <a:rPr lang="en-US" dirty="0" smtClean="0"/>
              <a:t>The </a:t>
            </a:r>
            <a:r>
              <a:rPr lang="en-US" dirty="0"/>
              <a:t>general term </a:t>
            </a:r>
            <a:r>
              <a:rPr lang="en-US" dirty="0" smtClean="0"/>
              <a:t>used to </a:t>
            </a:r>
            <a:r>
              <a:rPr lang="en-US" dirty="0"/>
              <a:t>describe any </a:t>
            </a:r>
            <a:r>
              <a:rPr lang="en-US" dirty="0" smtClean="0"/>
              <a:t>effect </a:t>
            </a:r>
            <a:r>
              <a:rPr lang="en-US" dirty="0"/>
              <a:t>that tends to reduce the amplitude of an </a:t>
            </a:r>
            <a:r>
              <a:rPr lang="en-US" dirty="0" smtClean="0"/>
              <a:t>oscillatory system </a:t>
            </a:r>
            <a:r>
              <a:rPr lang="en-US" dirty="0"/>
              <a:t>is </a:t>
            </a:r>
            <a:r>
              <a:rPr lang="en-US" i="1" dirty="0"/>
              <a:t>damping</a:t>
            </a:r>
            <a:r>
              <a:rPr lang="en-US" dirty="0"/>
              <a:t>, and we call oscillation where the amplitude decays </a:t>
            </a:r>
            <a:r>
              <a:rPr lang="en-US" dirty="0" smtClean="0"/>
              <a:t>over time </a:t>
            </a:r>
            <a:r>
              <a:rPr lang="en-US" i="1" dirty="0"/>
              <a:t>damped oscillation</a:t>
            </a:r>
            <a:r>
              <a:rPr lang="en-US" dirty="0"/>
              <a:t>. </a:t>
            </a:r>
            <a:endParaRPr lang="en-US" dirty="0" smtClean="0"/>
          </a:p>
          <a:p>
            <a:r>
              <a:rPr lang="en-US" dirty="0" smtClean="0"/>
              <a:t>Damping </a:t>
            </a:r>
            <a:r>
              <a:rPr lang="en-US" dirty="0"/>
              <a:t>forces are </a:t>
            </a:r>
            <a:r>
              <a:rPr lang="en-US" dirty="0" smtClean="0"/>
              <a:t>useful in video games, </a:t>
            </a:r>
            <a:r>
              <a:rPr lang="en-US" dirty="0"/>
              <a:t>so let's discuss them in more detail</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1936840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Damping Force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smtClean="0"/>
                  <a:t>The damping force is simply </a:t>
                </a:r>
                <a14:m>
                  <m:oMath xmlns:m="http://schemas.openxmlformats.org/officeDocument/2006/math">
                    <m:sSub>
                      <m:sSubPr>
                        <m:ctrlPr>
                          <a:rPr lang="en-US" i="1" smtClean="0">
                            <a:latin typeface="Cambria Math"/>
                          </a:rPr>
                        </m:ctrlPr>
                      </m:sSubPr>
                      <m:e>
                        <m:r>
                          <a:rPr lang="en-US" b="0" i="1" smtClean="0">
                            <a:latin typeface="Cambria Math"/>
                          </a:rPr>
                          <m:t>𝑓</m:t>
                        </m:r>
                      </m:e>
                      <m:sub>
                        <m:r>
                          <a:rPr lang="en-US" b="0" i="1" smtClean="0">
                            <a:latin typeface="Cambria Math"/>
                          </a:rPr>
                          <m:t>𝑑</m:t>
                        </m:r>
                      </m:sub>
                    </m:sSub>
                    <m:r>
                      <a:rPr lang="en-US" b="0" i="1" smtClean="0">
                        <a:latin typeface="Cambria Math"/>
                      </a:rPr>
                      <m:t>=−</m:t>
                    </m:r>
                    <m:r>
                      <a:rPr lang="en-US" b="0" i="1" smtClean="0">
                        <a:latin typeface="Cambria Math"/>
                      </a:rPr>
                      <m:t>𝑐</m:t>
                    </m:r>
                    <m:acc>
                      <m:accPr>
                        <m:chr m:val="̇"/>
                        <m:ctrlPr>
                          <a:rPr lang="en-US" b="0" i="1" smtClean="0">
                            <a:latin typeface="Cambria Math"/>
                          </a:rPr>
                        </m:ctrlPr>
                      </m:accPr>
                      <m:e>
                        <m:r>
                          <a:rPr lang="en-US" i="1">
                            <a:latin typeface="Cambria Math"/>
                          </a:rPr>
                          <m:t>𝑥</m:t>
                        </m:r>
                      </m:e>
                    </m:acc>
                  </m:oMath>
                </a14:m>
                <a:r>
                  <a:rPr lang="en-US" dirty="0" smtClean="0"/>
                  <a:t>, where </a:t>
                </a:r>
                <a14:m>
                  <m:oMath xmlns:m="http://schemas.openxmlformats.org/officeDocument/2006/math">
                    <m:sSub>
                      <m:sSubPr>
                        <m:ctrlPr>
                          <a:rPr lang="en-US" i="1">
                            <a:latin typeface="Cambria Math"/>
                          </a:rPr>
                        </m:ctrlPr>
                      </m:sSubPr>
                      <m:e>
                        <m:r>
                          <a:rPr lang="en-US" i="1">
                            <a:latin typeface="Cambria Math"/>
                          </a:rPr>
                          <m:t>𝑓</m:t>
                        </m:r>
                      </m:e>
                      <m:sub>
                        <m:r>
                          <a:rPr lang="en-US" i="1">
                            <a:latin typeface="Cambria Math"/>
                          </a:rPr>
                          <m:t>𝑑</m:t>
                        </m:r>
                      </m:sub>
                    </m:sSub>
                  </m:oMath>
                </a14:m>
                <a:r>
                  <a:rPr lang="en-US" dirty="0"/>
                  <a:t> indicates the instantaneous magnitude and direction of the </a:t>
                </a:r>
                <a:r>
                  <a:rPr lang="en-US" dirty="0" smtClean="0"/>
                  <a:t>damping force</a:t>
                </a:r>
                <a:r>
                  <a:rPr lang="en-US" dirty="0"/>
                  <a:t>,</a:t>
                </a:r>
                <a:r>
                  <a:rPr lang="en-US" dirty="0" smtClean="0"/>
                  <a:t> </a:t>
                </a:r>
                <a14:m>
                  <m:oMath xmlns:m="http://schemas.openxmlformats.org/officeDocument/2006/math">
                    <m:acc>
                      <m:accPr>
                        <m:chr m:val="̇"/>
                        <m:ctrlPr>
                          <a:rPr lang="en-US" i="1">
                            <a:latin typeface="Cambria Math"/>
                          </a:rPr>
                        </m:ctrlPr>
                      </m:accPr>
                      <m:e>
                        <m:r>
                          <a:rPr lang="en-US" i="1">
                            <a:latin typeface="Cambria Math"/>
                          </a:rPr>
                          <m:t>𝑥</m:t>
                        </m:r>
                      </m:e>
                    </m:acc>
                  </m:oMath>
                </a14:m>
                <a:r>
                  <a:rPr lang="en-US" dirty="0" smtClean="0"/>
                  <a:t> </a:t>
                </a:r>
                <a:r>
                  <a:rPr lang="en-US" dirty="0"/>
                  <a:t>is the instantaneous velocity, and </a:t>
                </a:r>
                <a14:m>
                  <m:oMath xmlns:m="http://schemas.openxmlformats.org/officeDocument/2006/math">
                    <m:r>
                      <a:rPr lang="en-US" i="1">
                        <a:latin typeface="Cambria Math"/>
                      </a:rPr>
                      <m:t>𝑐</m:t>
                    </m:r>
                  </m:oMath>
                </a14:m>
                <a:r>
                  <a:rPr lang="en-US" dirty="0"/>
                  <a:t> is a constant that </a:t>
                </a:r>
                <a:r>
                  <a:rPr lang="en-US" dirty="0" smtClean="0"/>
                  <a:t>describes physical conditions such as the </a:t>
                </a:r>
                <a:r>
                  <a:rPr lang="en-US" dirty="0"/>
                  <a:t>viscosity, roughness, etc.</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8997710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Observations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damping force has an extremely simple form, but </a:t>
            </a:r>
            <a:r>
              <a:rPr lang="en-US" dirty="0" smtClean="0"/>
              <a:t>things </a:t>
            </a:r>
            <a:r>
              <a:rPr lang="en-US" dirty="0"/>
              <a:t>get interesting when we study </a:t>
            </a:r>
            <a:r>
              <a:rPr lang="en-US" dirty="0" smtClean="0"/>
              <a:t>motion over time</a:t>
            </a:r>
            <a:r>
              <a:rPr lang="en-US" dirty="0"/>
              <a:t>. </a:t>
            </a:r>
            <a:endParaRPr lang="en-US" dirty="0" smtClean="0"/>
          </a:p>
          <a:p>
            <a:r>
              <a:rPr lang="en-US" dirty="0" smtClean="0"/>
              <a:t>Qualitatively</a:t>
            </a:r>
            <a:r>
              <a:rPr lang="en-US" dirty="0"/>
              <a:t>, we can make some basic predictions about how </a:t>
            </a:r>
            <a:r>
              <a:rPr lang="en-US" dirty="0" smtClean="0"/>
              <a:t>damped oscillation </a:t>
            </a:r>
            <a:r>
              <a:rPr lang="en-US" dirty="0"/>
              <a:t>of a spring would </a:t>
            </a:r>
            <a:r>
              <a:rPr lang="en-US" dirty="0" smtClean="0"/>
              <a:t>differ </a:t>
            </a:r>
            <a:r>
              <a:rPr lang="en-US" dirty="0"/>
              <a:t>from </a:t>
            </a:r>
            <a:r>
              <a:rPr lang="en-US" dirty="0" err="1"/>
              <a:t>undamped</a:t>
            </a:r>
            <a:r>
              <a:rPr lang="en-US" dirty="0"/>
              <a:t> oscillation of the </a:t>
            </a:r>
            <a:r>
              <a:rPr lang="en-US" dirty="0" smtClean="0"/>
              <a:t>same spring</a:t>
            </a:r>
            <a:r>
              <a:rPr lang="en-US" dirty="0"/>
              <a:t>. </a:t>
            </a:r>
            <a:endParaRPr lang="en-US" dirty="0" smtClean="0"/>
          </a:p>
          <a:p>
            <a:r>
              <a:rPr lang="en-US" dirty="0" smtClean="0"/>
              <a:t>The </a:t>
            </a:r>
            <a:r>
              <a:rPr lang="en-US" dirty="0"/>
              <a:t>more obvious prediction is that we would expect the </a:t>
            </a:r>
            <a:r>
              <a:rPr lang="en-US" dirty="0" smtClean="0"/>
              <a:t>amplitude of </a:t>
            </a:r>
            <a:r>
              <a:rPr lang="en-US" dirty="0"/>
              <a:t>oscillation to decay over </a:t>
            </a:r>
            <a:r>
              <a:rPr lang="en-US" dirty="0" smtClean="0"/>
              <a:t>time. Like </a:t>
            </a:r>
            <a:r>
              <a:rPr lang="en-US" dirty="0"/>
              <a:t>the </a:t>
            </a:r>
            <a:r>
              <a:rPr lang="en-US" dirty="0" smtClean="0"/>
              <a:t>force of </a:t>
            </a:r>
            <a:r>
              <a:rPr lang="en-US" dirty="0"/>
              <a:t>friction, damping </a:t>
            </a:r>
            <a:r>
              <a:rPr lang="en-US" dirty="0" smtClean="0"/>
              <a:t>removes </a:t>
            </a:r>
            <a:r>
              <a:rPr lang="en-US" dirty="0"/>
              <a:t>energy from the system. </a:t>
            </a:r>
            <a:endParaRPr lang="en-US" dirty="0" smtClean="0"/>
          </a:p>
          <a:p>
            <a:r>
              <a:rPr lang="en-US" dirty="0" smtClean="0"/>
              <a:t>The second observation </a:t>
            </a:r>
            <a:r>
              <a:rPr lang="en-US" dirty="0"/>
              <a:t>is only slightly less obvious: </a:t>
            </a:r>
            <a:r>
              <a:rPr lang="en-US" dirty="0" smtClean="0"/>
              <a:t>Since </a:t>
            </a:r>
            <a:r>
              <a:rPr lang="en-US" dirty="0"/>
              <a:t>damping in general slows </a:t>
            </a:r>
            <a:r>
              <a:rPr lang="en-US" dirty="0" smtClean="0"/>
              <a:t>the velocity </a:t>
            </a:r>
            <a:r>
              <a:rPr lang="en-US" dirty="0"/>
              <a:t>of the mass on the end of the spring, we would expect the </a:t>
            </a:r>
            <a:r>
              <a:rPr lang="en-US" dirty="0" smtClean="0"/>
              <a:t>frequency of </a:t>
            </a:r>
            <a:r>
              <a:rPr lang="en-US" dirty="0"/>
              <a:t>oscillation to be reduced compared to </a:t>
            </a:r>
            <a:r>
              <a:rPr lang="en-US" dirty="0" err="1"/>
              <a:t>undamped</a:t>
            </a:r>
            <a:r>
              <a:rPr lang="en-US" dirty="0"/>
              <a:t> oscillation. </a:t>
            </a:r>
            <a:endParaRPr lang="en-US" dirty="0" smtClean="0"/>
          </a:p>
          <a:p>
            <a:r>
              <a:rPr lang="en-US" dirty="0" smtClean="0"/>
              <a:t>Those two intuitive </a:t>
            </a:r>
            <a:r>
              <a:rPr lang="en-US" dirty="0"/>
              <a:t>predictions turn out to be correct, although, of course, to be </a:t>
            </a:r>
            <a:r>
              <a:rPr lang="en-US" dirty="0" smtClean="0"/>
              <a:t>more specific </a:t>
            </a:r>
            <a:r>
              <a:rPr lang="en-US" dirty="0"/>
              <a:t>we will need to analyze the math.</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3182637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89038"/>
          </a:xfrm>
        </p:spPr>
        <p:txBody>
          <a:bodyPr>
            <a:normAutofit/>
          </a:bodyPr>
          <a:lstStyle/>
          <a:p>
            <a:r>
              <a:rPr lang="en-US" dirty="0" smtClean="0"/>
              <a:t>Harmonic Motion with Damping Forces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Combining the restorative and damping forces, the net force can be written </a:t>
                </a:r>
                <a:r>
                  <a:rPr lang="en-US" dirty="0"/>
                  <a:t>as</a:t>
                </a:r>
              </a:p>
              <a:p>
                <a:pPr marL="0" indent="0" algn="ctr">
                  <a:buNone/>
                </a:pPr>
                <a14:m>
                  <m:oMath xmlns:m="http://schemas.openxmlformats.org/officeDocument/2006/math">
                    <m:sSub>
                      <m:sSubPr>
                        <m:ctrlPr>
                          <a:rPr lang="en-US" i="1" smtClean="0">
                            <a:latin typeface="Cambria Math"/>
                          </a:rPr>
                        </m:ctrlPr>
                      </m:sSubPr>
                      <m:e>
                        <m:r>
                          <a:rPr lang="en-US" b="0" i="1" smtClean="0">
                            <a:latin typeface="Cambria Math"/>
                          </a:rPr>
                          <m:t>𝑓</m:t>
                        </m:r>
                      </m:e>
                      <m:sub>
                        <m:r>
                          <a:rPr lang="en-US" b="0" i="1" smtClean="0">
                            <a:latin typeface="Cambria Math"/>
                          </a:rPr>
                          <m:t>𝑛𝑒𝑡</m:t>
                        </m:r>
                      </m:sub>
                    </m:sSub>
                    <m:r>
                      <a:rPr lang="en-US" b="0" i="1" smtClean="0">
                        <a:latin typeface="Cambria Math"/>
                      </a:rPr>
                      <m:t>=</m:t>
                    </m:r>
                    <m:sSub>
                      <m:sSubPr>
                        <m:ctrlPr>
                          <a:rPr lang="en-US" b="0" i="1" smtClean="0">
                            <a:latin typeface="Cambria Math"/>
                          </a:rPr>
                        </m:ctrlPr>
                      </m:sSubPr>
                      <m:e>
                        <m:r>
                          <a:rPr lang="en-US" b="0" i="1" smtClean="0">
                            <a:latin typeface="Cambria Math"/>
                          </a:rPr>
                          <m:t>𝑓</m:t>
                        </m:r>
                      </m:e>
                      <m:sub>
                        <m:r>
                          <a:rPr lang="en-US" b="0" i="1" smtClean="0">
                            <a:latin typeface="Cambria Math"/>
                          </a:rPr>
                          <m:t>𝑟</m:t>
                        </m:r>
                      </m:sub>
                    </m:sSub>
                    <m:r>
                      <a:rPr lang="en-US" b="0" i="1" smtClean="0">
                        <a:latin typeface="Cambria Math"/>
                      </a:rPr>
                      <m:t>+</m:t>
                    </m:r>
                    <m:sSub>
                      <m:sSubPr>
                        <m:ctrlPr>
                          <a:rPr lang="en-US" i="1">
                            <a:latin typeface="Cambria Math"/>
                          </a:rPr>
                        </m:ctrlPr>
                      </m:sSubPr>
                      <m:e>
                        <m:r>
                          <a:rPr lang="en-US" i="1">
                            <a:latin typeface="Cambria Math"/>
                          </a:rPr>
                          <m:t>𝑓</m:t>
                        </m:r>
                      </m:e>
                      <m:sub>
                        <m:r>
                          <a:rPr lang="en-US" b="0" i="1" smtClean="0">
                            <a:latin typeface="Cambria Math"/>
                          </a:rPr>
                          <m:t>𝑑</m:t>
                        </m:r>
                      </m:sub>
                    </m:sSub>
                    <m:r>
                      <a:rPr lang="en-US" b="0" i="1" smtClean="0">
                        <a:latin typeface="Cambria Math"/>
                      </a:rPr>
                      <m:t>=−</m:t>
                    </m:r>
                    <m:r>
                      <a:rPr lang="en-US" b="0" i="1" smtClean="0">
                        <a:latin typeface="Cambria Math"/>
                      </a:rPr>
                      <m:t>𝑘𝑥</m:t>
                    </m:r>
                    <m:r>
                      <a:rPr lang="en-US" b="0" i="1" smtClean="0">
                        <a:latin typeface="Cambria Math"/>
                      </a:rPr>
                      <m:t>−</m:t>
                    </m:r>
                    <m:r>
                      <a:rPr lang="en-US" b="0" i="1" smtClean="0">
                        <a:latin typeface="Cambria Math"/>
                      </a:rPr>
                      <m:t>𝑐</m:t>
                    </m:r>
                    <m:acc>
                      <m:accPr>
                        <m:chr m:val="̇"/>
                        <m:ctrlPr>
                          <a:rPr lang="en-US" b="0" i="1" smtClean="0">
                            <a:latin typeface="Cambria Math"/>
                          </a:rPr>
                        </m:ctrlPr>
                      </m:accPr>
                      <m:e>
                        <m:r>
                          <a:rPr lang="en-US" i="1">
                            <a:latin typeface="Cambria Math"/>
                          </a:rPr>
                          <m:t>𝑥</m:t>
                        </m:r>
                      </m:e>
                    </m:acc>
                  </m:oMath>
                </a14:m>
                <a:r>
                  <a:rPr lang="en-US" dirty="0" smtClean="0"/>
                  <a:t>.</a:t>
                </a:r>
              </a:p>
              <a:p>
                <a:r>
                  <a:rPr lang="en-US" dirty="0" smtClean="0"/>
                  <a:t>To </a:t>
                </a:r>
                <a:r>
                  <a:rPr lang="en-US" dirty="0"/>
                  <a:t>derive the equation of motion, we will need accelerations, not </a:t>
                </a:r>
                <a:r>
                  <a:rPr lang="en-US" dirty="0" smtClean="0"/>
                  <a:t>forces. Applying </a:t>
                </a:r>
                <a:r>
                  <a:rPr lang="en-US" dirty="0"/>
                  <a:t>Newton's </a:t>
                </a:r>
                <a:r>
                  <a:rPr lang="en-US" dirty="0" smtClean="0"/>
                  <a:t>Second Law </a:t>
                </a:r>
                <a:r>
                  <a:rPr lang="en-US" dirty="0"/>
                  <a:t>and dividing both sides by the mass, </a:t>
                </a:r>
                <a:r>
                  <a:rPr lang="en-US" dirty="0" smtClean="0"/>
                  <a:t>we have:</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b="0" i="1" smtClean="0">
                              <a:latin typeface="Cambria Math"/>
                            </a:rPr>
                            <m:t>𝑥</m:t>
                          </m:r>
                        </m:e>
                      </m:acc>
                      <m:r>
                        <a:rPr lang="en-US" b="0" i="1" smtClean="0">
                          <a:latin typeface="Cambria Math"/>
                        </a:rPr>
                        <m:t>=</m:t>
                      </m:r>
                      <m:box>
                        <m:boxPr>
                          <m:ctrlPr>
                            <a:rPr lang="en-US" b="0" i="1" smtClean="0">
                              <a:latin typeface="Cambria Math"/>
                            </a:rPr>
                          </m:ctrlPr>
                        </m:boxPr>
                        <m:e>
                          <m:argPr>
                            <m:argSz m:val="-1"/>
                          </m:argPr>
                          <m:f>
                            <m:fPr>
                              <m:ctrlPr>
                                <a:rPr lang="en-US" b="0" i="1" smtClean="0">
                                  <a:latin typeface="Cambria Math"/>
                                </a:rPr>
                              </m:ctrlPr>
                            </m:fPr>
                            <m:num>
                              <m:sSub>
                                <m:sSubPr>
                                  <m:ctrlPr>
                                    <a:rPr lang="en-US" i="1">
                                      <a:latin typeface="Cambria Math"/>
                                    </a:rPr>
                                  </m:ctrlPr>
                                </m:sSubPr>
                                <m:e>
                                  <m:r>
                                    <a:rPr lang="en-US" i="1">
                                      <a:latin typeface="Cambria Math"/>
                                    </a:rPr>
                                    <m:t>𝑓</m:t>
                                  </m:r>
                                </m:e>
                                <m:sub>
                                  <m:r>
                                    <a:rPr lang="en-US" i="1">
                                      <a:latin typeface="Cambria Math"/>
                                    </a:rPr>
                                    <m:t>𝑛𝑒𝑡</m:t>
                                  </m:r>
                                </m:sub>
                              </m:sSub>
                            </m:num>
                            <m:den>
                              <m:r>
                                <a:rPr lang="en-US" b="0" i="1" smtClean="0">
                                  <a:latin typeface="Cambria Math"/>
                                </a:rPr>
                                <m:t>𝑚</m:t>
                              </m:r>
                            </m:den>
                          </m:f>
                        </m:e>
                      </m:box>
                      <m:r>
                        <a:rPr lang="en-US" b="0" i="1" smtClean="0">
                          <a:latin typeface="Cambria Math"/>
                        </a:rPr>
                        <m:t>=</m:t>
                      </m:r>
                      <m:box>
                        <m:boxPr>
                          <m:ctrlPr>
                            <a:rPr lang="en-US" b="0" i="1" smtClean="0">
                              <a:latin typeface="Cambria Math"/>
                            </a:rPr>
                          </m:ctrlPr>
                        </m:boxPr>
                        <m:e>
                          <m:argPr>
                            <m:argSz m:val="-1"/>
                          </m:argPr>
                          <m:r>
                            <a:rPr lang="en-US" i="1">
                              <a:latin typeface="Cambria Math"/>
                            </a:rPr>
                            <m:t>−</m:t>
                          </m:r>
                          <m:f>
                            <m:fPr>
                              <m:ctrlPr>
                                <a:rPr lang="en-US" b="0" i="1" smtClean="0">
                                  <a:latin typeface="Cambria Math"/>
                                </a:rPr>
                              </m:ctrlPr>
                            </m:fPr>
                            <m:num>
                              <m:r>
                                <a:rPr lang="en-US" b="0" i="1" smtClean="0">
                                  <a:latin typeface="Cambria Math"/>
                                </a:rPr>
                                <m:t>𝑘𝑥</m:t>
                              </m:r>
                            </m:num>
                            <m:den>
                              <m:r>
                                <a:rPr lang="en-US" b="0" i="1" smtClean="0">
                                  <a:latin typeface="Cambria Math"/>
                                </a:rPr>
                                <m:t>𝑚</m:t>
                              </m:r>
                            </m:den>
                          </m:f>
                          <m:r>
                            <a:rPr lang="en-US" i="1">
                              <a:latin typeface="Cambria Math"/>
                            </a:rPr>
                            <m:t>−</m:t>
                          </m:r>
                          <m:box>
                            <m:boxPr>
                              <m:ctrlPr>
                                <a:rPr lang="en-US" b="0" i="1" smtClean="0">
                                  <a:latin typeface="Cambria Math"/>
                                </a:rPr>
                              </m:ctrlPr>
                            </m:boxPr>
                            <m:e>
                              <m:argPr>
                                <m:argSz m:val="-1"/>
                              </m:argPr>
                              <m:f>
                                <m:fPr>
                                  <m:ctrlPr>
                                    <a:rPr lang="en-US" b="0" i="1" smtClean="0">
                                      <a:latin typeface="Cambria Math"/>
                                    </a:rPr>
                                  </m:ctrlPr>
                                </m:fPr>
                                <m:num>
                                  <m:r>
                                    <a:rPr lang="en-US" b="0" i="1" smtClean="0">
                                      <a:latin typeface="Cambria Math"/>
                                    </a:rPr>
                                    <m:t>𝑐</m:t>
                                  </m:r>
                                  <m:acc>
                                    <m:accPr>
                                      <m:chr m:val="̇"/>
                                      <m:ctrlPr>
                                        <a:rPr lang="en-US" b="0" i="1" smtClean="0">
                                          <a:latin typeface="Cambria Math"/>
                                        </a:rPr>
                                      </m:ctrlPr>
                                    </m:accPr>
                                    <m:e>
                                      <m:r>
                                        <a:rPr lang="en-US" i="1">
                                          <a:latin typeface="Cambria Math"/>
                                        </a:rPr>
                                        <m:t>𝑥</m:t>
                                      </m:r>
                                    </m:e>
                                  </m:acc>
                                </m:num>
                                <m:den>
                                  <m:r>
                                    <a:rPr lang="en-US" b="0" i="1" smtClean="0">
                                      <a:latin typeface="Cambria Math"/>
                                    </a:rPr>
                                    <m:t>𝑚</m:t>
                                  </m:r>
                                </m:den>
                              </m:f>
                            </m:e>
                          </m:box>
                        </m:e>
                      </m:box>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5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0185386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89038"/>
          </a:xfrm>
        </p:spPr>
        <p:txBody>
          <a:bodyPr>
            <a:normAutofit/>
          </a:bodyPr>
          <a:lstStyle/>
          <a:p>
            <a:r>
              <a:rPr lang="en-US" dirty="0" smtClean="0"/>
              <a:t>Spring-Damper Systems in Video Games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S</a:t>
            </a:r>
            <a:r>
              <a:rPr lang="en-US" dirty="0" smtClean="0"/>
              <a:t>pring-damper </a:t>
            </a:r>
            <a:r>
              <a:rPr lang="en-US" dirty="0"/>
              <a:t>systems are used in video games as control </a:t>
            </a:r>
            <a:r>
              <a:rPr lang="en-US" dirty="0" smtClean="0"/>
              <a:t>systems. A control system takes </a:t>
            </a:r>
            <a:r>
              <a:rPr lang="en-US" dirty="0"/>
              <a:t>as input a function of time that </a:t>
            </a:r>
            <a:r>
              <a:rPr lang="en-US" dirty="0" smtClean="0"/>
              <a:t>represents some </a:t>
            </a:r>
            <a:r>
              <a:rPr lang="en-US" dirty="0"/>
              <a:t>target value. For </a:t>
            </a:r>
            <a:r>
              <a:rPr lang="en-US" dirty="0" smtClean="0"/>
              <a:t>example:</a:t>
            </a:r>
          </a:p>
          <a:p>
            <a:pPr marL="514350" indent="-514350">
              <a:buFont typeface="+mj-lt"/>
              <a:buAutoNum type="arabicPeriod"/>
            </a:pPr>
            <a:r>
              <a:rPr lang="en-US" dirty="0" smtClean="0"/>
              <a:t>Camera </a:t>
            </a:r>
            <a:r>
              <a:rPr lang="en-US" dirty="0"/>
              <a:t>code might compute a </a:t>
            </a:r>
            <a:r>
              <a:rPr lang="en-US" dirty="0" smtClean="0"/>
              <a:t>desired camera </a:t>
            </a:r>
            <a:r>
              <a:rPr lang="en-US" dirty="0"/>
              <a:t>position based on the player's position each frame; </a:t>
            </a:r>
            <a:endParaRPr lang="en-US" dirty="0" smtClean="0"/>
          </a:p>
          <a:p>
            <a:pPr marL="514350" indent="-514350">
              <a:buFont typeface="+mj-lt"/>
              <a:buAutoNum type="arabicPeriod"/>
            </a:pPr>
            <a:r>
              <a:rPr lang="en-US" dirty="0" smtClean="0"/>
              <a:t>AI code might </a:t>
            </a:r>
            <a:r>
              <a:rPr lang="en-US" dirty="0"/>
              <a:t>determine an exact targeting angle for an </a:t>
            </a:r>
            <a:r>
              <a:rPr lang="en-US" dirty="0" smtClean="0"/>
              <a:t>enemy;</a:t>
            </a:r>
          </a:p>
          <a:p>
            <a:pPr marL="514350" indent="-514350">
              <a:buFont typeface="+mj-lt"/>
              <a:buAutoNum type="arabicPeriod"/>
            </a:pPr>
            <a:r>
              <a:rPr lang="en-US" dirty="0" smtClean="0"/>
              <a:t>We </a:t>
            </a:r>
            <a:r>
              <a:rPr lang="en-US" dirty="0"/>
              <a:t>may have </a:t>
            </a:r>
            <a:r>
              <a:rPr lang="en-US" dirty="0" smtClean="0"/>
              <a:t>a desired </a:t>
            </a:r>
            <a:r>
              <a:rPr lang="en-US" dirty="0"/>
              <a:t>player character velocity based on the instantaneous amount </a:t>
            </a:r>
            <a:r>
              <a:rPr lang="en-US" dirty="0" smtClean="0"/>
              <a:t>of control </a:t>
            </a:r>
            <a:r>
              <a:rPr lang="en-US" dirty="0"/>
              <a:t>stick </a:t>
            </a:r>
            <a:r>
              <a:rPr lang="en-US" dirty="0" smtClean="0"/>
              <a:t>deflection</a:t>
            </a:r>
            <a:r>
              <a:rPr lang="en-US" dirty="0"/>
              <a:t>; </a:t>
            </a:r>
            <a:endParaRPr lang="en-US" dirty="0" smtClean="0"/>
          </a:p>
          <a:p>
            <a:pPr marL="514350" indent="-514350">
              <a:buFont typeface="+mj-lt"/>
              <a:buAutoNum type="arabicPeriod"/>
            </a:pPr>
            <a:r>
              <a:rPr lang="en-US" dirty="0" smtClean="0"/>
              <a:t>We </a:t>
            </a:r>
            <a:r>
              <a:rPr lang="en-US" dirty="0"/>
              <a:t>might have a desired screen-space </a:t>
            </a:r>
            <a:r>
              <a:rPr lang="en-US" dirty="0" smtClean="0"/>
              <a:t>position for </a:t>
            </a:r>
            <a:r>
              <a:rPr lang="en-US" dirty="0"/>
              <a:t>some highlight </a:t>
            </a:r>
            <a:r>
              <a:rPr lang="en-US" dirty="0" smtClean="0"/>
              <a:t>effect</a:t>
            </a:r>
            <a:r>
              <a:rPr lang="en-US" dirty="0"/>
              <a:t>, based on the currently selected choice in a menu.</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13200238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Set Point</a:t>
            </a:r>
            <a:endParaRPr lang="en-US" dirty="0"/>
          </a:p>
        </p:txBody>
      </p:sp>
      <p:sp>
        <p:nvSpPr>
          <p:cNvPr id="3" name="Content Placeholder 2"/>
          <p:cNvSpPr>
            <a:spLocks noGrp="1"/>
          </p:cNvSpPr>
          <p:nvPr>
            <p:ph idx="1"/>
          </p:nvPr>
        </p:nvSpPr>
        <p:spPr/>
        <p:txBody>
          <a:bodyPr>
            <a:normAutofit lnSpcReduction="10000"/>
          </a:bodyPr>
          <a:lstStyle/>
          <a:p>
            <a:r>
              <a:rPr lang="en-US" dirty="0"/>
              <a:t>T</a:t>
            </a:r>
            <a:r>
              <a:rPr lang="en-US" dirty="0" smtClean="0"/>
              <a:t>he </a:t>
            </a:r>
            <a:r>
              <a:rPr lang="en-US" dirty="0"/>
              <a:t>current value of the input signal is known as the </a:t>
            </a:r>
            <a:r>
              <a:rPr lang="en-US" i="1" dirty="0"/>
              <a:t>set </a:t>
            </a:r>
            <a:r>
              <a:rPr lang="en-US" i="1" dirty="0" smtClean="0"/>
              <a:t>point </a:t>
            </a:r>
            <a:r>
              <a:rPr lang="en-US" dirty="0" smtClean="0"/>
              <a:t>in </a:t>
            </a:r>
            <a:r>
              <a:rPr lang="en-US" dirty="0"/>
              <a:t>control system terminology. </a:t>
            </a:r>
            <a:endParaRPr lang="en-US" dirty="0" smtClean="0"/>
          </a:p>
          <a:p>
            <a:r>
              <a:rPr lang="en-US" dirty="0" smtClean="0"/>
              <a:t>The </a:t>
            </a:r>
            <a:r>
              <a:rPr lang="en-US" dirty="0"/>
              <a:t>set point is essentially the rest </a:t>
            </a:r>
            <a:r>
              <a:rPr lang="en-US" dirty="0" smtClean="0"/>
              <a:t>position of </a:t>
            </a:r>
            <a:r>
              <a:rPr lang="en-US" dirty="0"/>
              <a:t>the spring, and the input signal is like somebody taking the other end </a:t>
            </a:r>
            <a:r>
              <a:rPr lang="en-US" dirty="0" smtClean="0"/>
              <a:t>of the </a:t>
            </a:r>
            <a:r>
              <a:rPr lang="en-US" dirty="0"/>
              <a:t>spring and yanking it around. </a:t>
            </a:r>
            <a:endParaRPr lang="en-US" dirty="0" smtClean="0"/>
          </a:p>
          <a:p>
            <a:r>
              <a:rPr lang="en-US" dirty="0" smtClean="0"/>
              <a:t>It is similar </a:t>
            </a:r>
            <a:r>
              <a:rPr lang="en-US" dirty="0"/>
              <a:t>to a driving force, </a:t>
            </a:r>
            <a:r>
              <a:rPr lang="en-US" dirty="0" smtClean="0"/>
              <a:t>but we are given a </a:t>
            </a:r>
            <a:r>
              <a:rPr lang="en-US" dirty="0"/>
              <a:t>function describing a position rather than a </a:t>
            </a:r>
            <a:r>
              <a:rPr lang="en-US" dirty="0" smtClean="0"/>
              <a:t>force or </a:t>
            </a:r>
            <a:r>
              <a:rPr lang="en-US" dirty="0"/>
              <a:t>acceleration</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0436680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Control System Do?</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The job of any control system is to take this input signal and </a:t>
            </a:r>
            <a:r>
              <a:rPr lang="en-US" dirty="0" smtClean="0"/>
              <a:t>produce an </a:t>
            </a:r>
            <a:r>
              <a:rPr lang="en-US" dirty="0"/>
              <a:t>output </a:t>
            </a:r>
            <a:r>
              <a:rPr lang="en-US" dirty="0" smtClean="0"/>
              <a:t>signal. Using our examples from  2 slides ago, </a:t>
            </a:r>
            <a:r>
              <a:rPr lang="en-US" dirty="0"/>
              <a:t>the output </a:t>
            </a:r>
            <a:r>
              <a:rPr lang="en-US" dirty="0" smtClean="0"/>
              <a:t>signal might be (respectively):</a:t>
            </a:r>
          </a:p>
          <a:p>
            <a:pPr marL="514350" indent="-514350">
              <a:buFont typeface="+mj-lt"/>
              <a:buAutoNum type="arabicPeriod"/>
            </a:pPr>
            <a:r>
              <a:rPr lang="en-US" dirty="0"/>
              <a:t>T</a:t>
            </a:r>
            <a:r>
              <a:rPr lang="en-US" dirty="0" smtClean="0"/>
              <a:t>he camera </a:t>
            </a:r>
            <a:r>
              <a:rPr lang="en-US" dirty="0"/>
              <a:t>position to use for each </a:t>
            </a:r>
            <a:r>
              <a:rPr lang="en-US" dirty="0" smtClean="0"/>
              <a:t>frame</a:t>
            </a:r>
          </a:p>
          <a:p>
            <a:pPr marL="514350" indent="-514350">
              <a:buFont typeface="+mj-lt"/>
              <a:buAutoNum type="arabicPeriod"/>
            </a:pPr>
            <a:r>
              <a:rPr lang="en-US" dirty="0" smtClean="0"/>
              <a:t>The animated </a:t>
            </a:r>
            <a:r>
              <a:rPr lang="en-US" dirty="0"/>
              <a:t>targeting angle the enemy will use to aim the weapon, </a:t>
            </a:r>
            <a:endParaRPr lang="en-US" dirty="0" smtClean="0"/>
          </a:p>
          <a:p>
            <a:pPr marL="514350" indent="-514350">
              <a:buFont typeface="+mj-lt"/>
              <a:buAutoNum type="arabicPeriod"/>
            </a:pPr>
            <a:r>
              <a:rPr lang="en-US" dirty="0" smtClean="0"/>
              <a:t>The player </a:t>
            </a:r>
            <a:r>
              <a:rPr lang="en-US" dirty="0"/>
              <a:t>character </a:t>
            </a:r>
            <a:r>
              <a:rPr lang="en-US" dirty="0" smtClean="0"/>
              <a:t>velocity.</a:t>
            </a:r>
          </a:p>
          <a:p>
            <a:pPr marL="514350" indent="-514350">
              <a:buFont typeface="+mj-lt"/>
              <a:buAutoNum type="arabicPeriod"/>
            </a:pPr>
            <a:r>
              <a:rPr lang="en-US" dirty="0"/>
              <a:t>T</a:t>
            </a:r>
            <a:r>
              <a:rPr lang="en-US" dirty="0" smtClean="0"/>
              <a:t>he screen-space </a:t>
            </a:r>
            <a:r>
              <a:rPr lang="en-US" dirty="0"/>
              <a:t>position of </a:t>
            </a:r>
            <a:r>
              <a:rPr lang="en-US" dirty="0" smtClean="0"/>
              <a:t>the highlight</a:t>
            </a:r>
            <a:r>
              <a:rPr lang="en-US" dirty="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1324967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Jerks Allowed</a:t>
            </a:r>
            <a:endParaRPr lang="en-US" dirty="0"/>
          </a:p>
        </p:txBody>
      </p:sp>
      <p:sp>
        <p:nvSpPr>
          <p:cNvPr id="3" name="Content Placeholder 2"/>
          <p:cNvSpPr>
            <a:spLocks noGrp="1"/>
          </p:cNvSpPr>
          <p:nvPr>
            <p:ph idx="1"/>
          </p:nvPr>
        </p:nvSpPr>
        <p:spPr/>
        <p:txBody>
          <a:bodyPr>
            <a:normAutofit fontScale="85000" lnSpcReduction="10000"/>
          </a:bodyPr>
          <a:lstStyle/>
          <a:p>
            <a:r>
              <a:rPr lang="en-US" dirty="0"/>
              <a:t>For many control systems, the actual position and set point </a:t>
            </a:r>
            <a:r>
              <a:rPr lang="en-US" dirty="0" smtClean="0"/>
              <a:t>are not </a:t>
            </a:r>
            <a:r>
              <a:rPr lang="en-US" dirty="0"/>
              <a:t>used; rather, only the error is needed. </a:t>
            </a:r>
            <a:endParaRPr lang="en-US" dirty="0" smtClean="0"/>
          </a:p>
          <a:p>
            <a:r>
              <a:rPr lang="en-US" dirty="0" smtClean="0"/>
              <a:t>Of </a:t>
            </a:r>
            <a:r>
              <a:rPr lang="en-US" dirty="0"/>
              <a:t>course, an obvious </a:t>
            </a:r>
            <a:r>
              <a:rPr lang="en-US" dirty="0" smtClean="0"/>
              <a:t>question is</a:t>
            </a:r>
            <a:r>
              <a:rPr lang="en-US" dirty="0"/>
              <a:t>, if we know the </a:t>
            </a:r>
            <a:r>
              <a:rPr lang="en-US" dirty="0" smtClean="0"/>
              <a:t>desired </a:t>
            </a:r>
            <a:r>
              <a:rPr lang="en-US" dirty="0"/>
              <a:t>value, why don't we just use that </a:t>
            </a:r>
            <a:r>
              <a:rPr lang="en-US" dirty="0" smtClean="0"/>
              <a:t>directly? Because </a:t>
            </a:r>
            <a:r>
              <a:rPr lang="en-US" dirty="0"/>
              <a:t>it's too jerky. </a:t>
            </a:r>
            <a:endParaRPr lang="en-US" dirty="0" smtClean="0"/>
          </a:p>
          <a:p>
            <a:r>
              <a:rPr lang="en-US" dirty="0" smtClean="0"/>
              <a:t>In </a:t>
            </a:r>
            <a:r>
              <a:rPr lang="en-US" dirty="0"/>
              <a:t>the same way that the shocks and springs </a:t>
            </a:r>
            <a:r>
              <a:rPr lang="en-US" dirty="0" smtClean="0"/>
              <a:t>on a </a:t>
            </a:r>
            <a:r>
              <a:rPr lang="en-US" dirty="0"/>
              <a:t>car </a:t>
            </a:r>
            <a:r>
              <a:rPr lang="en-US" dirty="0" smtClean="0"/>
              <a:t>don't </a:t>
            </a:r>
            <a:r>
              <a:rPr lang="en-US" dirty="0"/>
              <a:t>just pass </a:t>
            </a:r>
            <a:r>
              <a:rPr lang="en-US" dirty="0" smtClean="0"/>
              <a:t>along the </a:t>
            </a:r>
            <a:r>
              <a:rPr lang="en-US" dirty="0"/>
              <a:t>elevation of the road directly to the car, a control system in a </a:t>
            </a:r>
            <a:r>
              <a:rPr lang="en-US" dirty="0" smtClean="0"/>
              <a:t>video game </a:t>
            </a:r>
            <a:r>
              <a:rPr lang="en-US" dirty="0"/>
              <a:t>is often designed to </a:t>
            </a:r>
            <a:r>
              <a:rPr lang="en-US" dirty="0" smtClean="0"/>
              <a:t>smooth </a:t>
            </a:r>
            <a:r>
              <a:rPr lang="en-US" dirty="0"/>
              <a:t>out the </a:t>
            </a:r>
            <a:r>
              <a:rPr lang="en-US" dirty="0" smtClean="0"/>
              <a:t>bumps </a:t>
            </a:r>
            <a:r>
              <a:rPr lang="en-US" dirty="0"/>
              <a:t>caused by sudden </a:t>
            </a:r>
            <a:r>
              <a:rPr lang="en-US" dirty="0" smtClean="0"/>
              <a:t>state changes </a:t>
            </a:r>
            <a:r>
              <a:rPr lang="en-US" dirty="0"/>
              <a:t>that might make the camera snap to a new position or the </a:t>
            </a:r>
            <a:r>
              <a:rPr lang="en-US" dirty="0" smtClean="0"/>
              <a:t>player jerk </a:t>
            </a:r>
            <a:r>
              <a:rPr lang="en-US" dirty="0"/>
              <a:t>into motion.</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3376352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PD Controllers</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camera or screen-space highlight are </a:t>
            </a:r>
            <a:r>
              <a:rPr lang="en-US" dirty="0" smtClean="0"/>
              <a:t>nonphysical examples </a:t>
            </a:r>
            <a:r>
              <a:rPr lang="en-US" dirty="0"/>
              <a:t>in which the quantity of </a:t>
            </a:r>
            <a:r>
              <a:rPr lang="en-US" dirty="0" smtClean="0"/>
              <a:t>mass </a:t>
            </a:r>
            <a:r>
              <a:rPr lang="en-US" dirty="0"/>
              <a:t>is not really appropriate </a:t>
            </a:r>
            <a:r>
              <a:rPr lang="en-US" dirty="0" smtClean="0"/>
              <a:t>and is </a:t>
            </a:r>
            <a:r>
              <a:rPr lang="en-US" dirty="0"/>
              <a:t>dropped</a:t>
            </a:r>
            <a:r>
              <a:rPr lang="en-US" dirty="0" smtClean="0"/>
              <a:t>.</a:t>
            </a:r>
          </a:p>
          <a:p>
            <a:r>
              <a:rPr lang="en-US" dirty="0" smtClean="0"/>
              <a:t> </a:t>
            </a:r>
            <a:r>
              <a:rPr lang="en-US" dirty="0"/>
              <a:t>But the </a:t>
            </a:r>
            <a:r>
              <a:rPr lang="en-US" dirty="0" smtClean="0"/>
              <a:t>differential </a:t>
            </a:r>
            <a:r>
              <a:rPr lang="en-US" dirty="0"/>
              <a:t>equations are still the same, and </a:t>
            </a:r>
            <a:r>
              <a:rPr lang="en-US" dirty="0" smtClean="0"/>
              <a:t>they have </a:t>
            </a:r>
            <a:r>
              <a:rPr lang="en-US" dirty="0"/>
              <a:t>the same solution. </a:t>
            </a:r>
            <a:endParaRPr lang="en-US" dirty="0" smtClean="0"/>
          </a:p>
          <a:p>
            <a:r>
              <a:rPr lang="en-US" dirty="0" smtClean="0"/>
              <a:t>Stripped </a:t>
            </a:r>
            <a:r>
              <a:rPr lang="en-US" dirty="0"/>
              <a:t>of the spring metaphor, we are left </a:t>
            </a:r>
            <a:r>
              <a:rPr lang="en-US" dirty="0" smtClean="0"/>
              <a:t>with what </a:t>
            </a:r>
            <a:r>
              <a:rPr lang="en-US" dirty="0"/>
              <a:t>is known as a </a:t>
            </a:r>
            <a:r>
              <a:rPr lang="en-US" i="1" dirty="0"/>
              <a:t>PD controller</a:t>
            </a:r>
            <a:r>
              <a:rPr lang="en-US" dirty="0" smtClean="0"/>
              <a:t>.</a:t>
            </a:r>
          </a:p>
          <a:p>
            <a:r>
              <a:rPr lang="en-US" dirty="0"/>
              <a:t>The P stands for </a:t>
            </a:r>
            <a:r>
              <a:rPr lang="en-US" i="1" dirty="0"/>
              <a:t>proportional</a:t>
            </a:r>
            <a:r>
              <a:rPr lang="en-US" dirty="0"/>
              <a:t>, </a:t>
            </a:r>
            <a:r>
              <a:rPr lang="en-US" dirty="0" smtClean="0"/>
              <a:t>and this </a:t>
            </a:r>
            <a:r>
              <a:rPr lang="en-US" dirty="0"/>
              <a:t>is the spring part of the controller, since it </a:t>
            </a:r>
            <a:r>
              <a:rPr lang="en-US" dirty="0" smtClean="0"/>
              <a:t>is proportional </a:t>
            </a:r>
            <a:r>
              <a:rPr lang="en-US" dirty="0"/>
              <a:t>to </a:t>
            </a:r>
            <a:r>
              <a:rPr lang="en-US" dirty="0" smtClean="0"/>
              <a:t>the current </a:t>
            </a:r>
            <a:r>
              <a:rPr lang="en-US" dirty="0"/>
              <a:t>error. </a:t>
            </a:r>
            <a:endParaRPr lang="en-US" dirty="0" smtClean="0"/>
          </a:p>
          <a:p>
            <a:r>
              <a:rPr lang="en-US" dirty="0" smtClean="0"/>
              <a:t>The </a:t>
            </a:r>
            <a:r>
              <a:rPr lang="en-US" dirty="0"/>
              <a:t>damper is the D part, which stands for derivative, </a:t>
            </a:r>
            <a:r>
              <a:rPr lang="en-US" dirty="0" smtClean="0"/>
              <a:t>because the </a:t>
            </a:r>
            <a:r>
              <a:rPr lang="en-US" dirty="0"/>
              <a:t>action of the damper at any given instant is proportional to </a:t>
            </a:r>
            <a:r>
              <a:rPr lang="en-US" dirty="0" smtClean="0"/>
              <a:t>the derivative </a:t>
            </a:r>
            <a:r>
              <a:rPr lang="en-US" dirty="0"/>
              <a:t>(the velocity).</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3533265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10600" cy="1189038"/>
          </a:xfrm>
        </p:spPr>
        <p:txBody>
          <a:bodyPr>
            <a:normAutofit/>
          </a:bodyPr>
          <a:lstStyle/>
          <a:p>
            <a:r>
              <a:rPr lang="en-US" dirty="0" smtClean="0"/>
              <a:t>Don’t Reinvent the Wheel (Or the Spring)</a:t>
            </a:r>
            <a:endParaRPr lang="en-US" dirty="0"/>
          </a:p>
        </p:txBody>
      </p:sp>
      <p:sp>
        <p:nvSpPr>
          <p:cNvPr id="3" name="Content Placeholder 2"/>
          <p:cNvSpPr>
            <a:spLocks noGrp="1"/>
          </p:cNvSpPr>
          <p:nvPr>
            <p:ph idx="1"/>
          </p:nvPr>
        </p:nvSpPr>
        <p:spPr/>
        <p:txBody>
          <a:bodyPr>
            <a:normAutofit lnSpcReduction="10000"/>
          </a:bodyPr>
          <a:lstStyle/>
          <a:p>
            <a:r>
              <a:rPr lang="en-US" dirty="0"/>
              <a:t>PD controllers (and their more robust </a:t>
            </a:r>
            <a:r>
              <a:rPr lang="en-US" dirty="0" smtClean="0"/>
              <a:t>cousin, the </a:t>
            </a:r>
            <a:r>
              <a:rPr lang="en-US" dirty="0"/>
              <a:t>PID controller, where the I stands for integral and is used to </a:t>
            </a:r>
            <a:r>
              <a:rPr lang="en-US" dirty="0" smtClean="0"/>
              <a:t>remove steady-state </a:t>
            </a:r>
            <a:r>
              <a:rPr lang="en-US" dirty="0"/>
              <a:t>error) are broadly applicable </a:t>
            </a:r>
            <a:r>
              <a:rPr lang="en-US" dirty="0" smtClean="0"/>
              <a:t>tools.</a:t>
            </a:r>
          </a:p>
          <a:p>
            <a:r>
              <a:rPr lang="en-US" dirty="0"/>
              <a:t>T</a:t>
            </a:r>
            <a:r>
              <a:rPr lang="en-US" dirty="0" smtClean="0"/>
              <a:t>hey </a:t>
            </a:r>
            <a:r>
              <a:rPr lang="en-US" dirty="0"/>
              <a:t>have been </a:t>
            </a:r>
            <a:r>
              <a:rPr lang="en-US" dirty="0" smtClean="0"/>
              <a:t>standard engineering </a:t>
            </a:r>
            <a:r>
              <a:rPr lang="en-US" dirty="0"/>
              <a:t>tools for decades (centuries?) and are well understood</a:t>
            </a:r>
            <a:r>
              <a:rPr lang="en-US" dirty="0" smtClean="0"/>
              <a:t>.</a:t>
            </a:r>
          </a:p>
          <a:p>
            <a:r>
              <a:rPr lang="en-US" dirty="0" smtClean="0"/>
              <a:t>Nevertheless, they </a:t>
            </a:r>
            <a:r>
              <a:rPr lang="en-US" dirty="0"/>
              <a:t>are one of the most frequently reinvented wheels in video </a:t>
            </a:r>
            <a:r>
              <a:rPr lang="en-US" dirty="0" smtClean="0"/>
              <a:t>game programming</a:t>
            </a:r>
            <a:r>
              <a:rPr lang="en-US" dirty="0"/>
              <a:t>.</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2242514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First Law</a:t>
            </a:r>
            <a:endParaRPr lang="en-US" dirty="0"/>
          </a:p>
        </p:txBody>
      </p:sp>
      <p:sp>
        <p:nvSpPr>
          <p:cNvPr id="3" name="Content Placeholder 2"/>
          <p:cNvSpPr>
            <a:spLocks noGrp="1"/>
          </p:cNvSpPr>
          <p:nvPr>
            <p:ph idx="1"/>
          </p:nvPr>
        </p:nvSpPr>
        <p:spPr>
          <a:xfrm>
            <a:off x="457200" y="2362201"/>
            <a:ext cx="8229600" cy="2286000"/>
          </a:xfrm>
          <a:ln w="50800">
            <a:solidFill>
              <a:schemeClr val="accent3">
                <a:lumMod val="50000"/>
              </a:schemeClr>
            </a:solidFill>
          </a:ln>
        </p:spPr>
        <p:txBody>
          <a:bodyPr anchor="ctr"/>
          <a:lstStyle/>
          <a:p>
            <a:pPr marL="182880" indent="0">
              <a:buNone/>
            </a:pPr>
            <a:r>
              <a:rPr lang="en-US" dirty="0"/>
              <a:t>Every body persists in its state of being at rest or of moving </a:t>
            </a:r>
            <a:r>
              <a:rPr lang="en-US" dirty="0" smtClean="0"/>
              <a:t>uniformly straight </a:t>
            </a:r>
            <a:r>
              <a:rPr lang="en-US" dirty="0"/>
              <a:t>forward, except insofar as it is compelled to change its state </a:t>
            </a:r>
            <a:r>
              <a:rPr lang="en-US" dirty="0" smtClean="0"/>
              <a:t>by force </a:t>
            </a:r>
            <a:r>
              <a:rPr lang="en-US" dirty="0"/>
              <a:t>impressed.</a:t>
            </a:r>
            <a:endParaRPr lang="en-US" dirty="0"/>
          </a:p>
        </p:txBody>
      </p:sp>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0679734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12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89" y="685800"/>
            <a:ext cx="8389311" cy="4938815"/>
          </a:xfrm>
          <a:prstGeom prst="rect">
            <a:avLst/>
          </a:prstGeom>
          <a:noFill/>
          <a:ln>
            <a:noFill/>
          </a:ln>
          <a:effectLst>
            <a:outerShdw blurRad="5207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2903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r>
                  <a:rPr lang="en-US" dirty="0" smtClean="0"/>
                  <a:t>Different </a:t>
                </a:r>
                <a:r>
                  <a:rPr lang="en-US" dirty="0"/>
                  <a:t>cars have suspensions that are tuned </a:t>
                </a:r>
                <a:r>
                  <a:rPr lang="en-US" dirty="0" smtClean="0"/>
                  <a:t>differently</a:t>
                </a:r>
                <a:r>
                  <a:rPr lang="en-US" dirty="0"/>
                  <a:t>; sports cars </a:t>
                </a:r>
                <a:r>
                  <a:rPr lang="en-US" dirty="0" smtClean="0"/>
                  <a:t>are tighter </a:t>
                </a:r>
                <a:r>
                  <a:rPr lang="en-US" dirty="0"/>
                  <a:t>and the cars retirees like to drive are smoother. </a:t>
                </a:r>
                <a:r>
                  <a:rPr lang="en-US" dirty="0" smtClean="0"/>
                  <a:t>In </a:t>
                </a:r>
                <a:r>
                  <a:rPr lang="en-US" dirty="0"/>
                  <a:t>the same </a:t>
                </a:r>
                <a:r>
                  <a:rPr lang="en-US" dirty="0" smtClean="0"/>
                  <a:t>way, we </a:t>
                </a:r>
                <a:r>
                  <a:rPr lang="en-US" dirty="0"/>
                  <a:t>tune our control systems to get the response we like</a:t>
                </a:r>
                <a:r>
                  <a:rPr lang="en-US" dirty="0" smtClean="0"/>
                  <a:t>.</a:t>
                </a:r>
              </a:p>
              <a:p>
                <a:r>
                  <a:rPr lang="en-US" dirty="0" smtClean="0"/>
                  <a:t>Notice </a:t>
                </a:r>
                <a:r>
                  <a:rPr lang="en-US" dirty="0"/>
                  <a:t>that </a:t>
                </a:r>
                <a:r>
                  <a:rPr lang="en-US" dirty="0" smtClean="0"/>
                  <a:t>the code uses </a:t>
                </a:r>
                <a:r>
                  <a:rPr lang="en-US" dirty="0"/>
                  <a:t>the </a:t>
                </a:r>
                <a14:m>
                  <m:oMath xmlns:m="http://schemas.openxmlformats.org/officeDocument/2006/math">
                    <m:r>
                      <a:rPr lang="en-US" i="1" dirty="0" smtClean="0">
                        <a:latin typeface="Cambria Math"/>
                      </a:rPr>
                      <m:t>𝑘</m:t>
                    </m:r>
                  </m:oMath>
                </a14:m>
                <a:r>
                  <a:rPr lang="en-US" dirty="0"/>
                  <a:t> and </a:t>
                </a:r>
                <a14:m>
                  <m:oMath xmlns:m="http://schemas.openxmlformats.org/officeDocument/2006/math">
                    <m:r>
                      <a:rPr lang="en-US" i="1" dirty="0" smtClean="0">
                        <a:latin typeface="Cambria Math"/>
                      </a:rPr>
                      <m:t>𝑐</m:t>
                    </m:r>
                  </m:oMath>
                </a14:m>
                <a:r>
                  <a:rPr lang="en-US" dirty="0"/>
                  <a:t> from </a:t>
                </a:r>
                <a:r>
                  <a:rPr lang="en-US" dirty="0" smtClean="0"/>
                  <a:t>our earlier equations. However</a:t>
                </a:r>
                <a:r>
                  <a:rPr lang="en-US" dirty="0"/>
                  <a:t>, most </a:t>
                </a:r>
                <a:r>
                  <a:rPr lang="en-US" dirty="0" smtClean="0"/>
                  <a:t>people don't find </a:t>
                </a:r>
                <a:r>
                  <a:rPr lang="en-US" dirty="0"/>
                  <a:t>those to be the most intuitive dials to have for tweaking. </a:t>
                </a:r>
                <a:endParaRPr lang="en-US" dirty="0" smtClean="0"/>
              </a:p>
              <a:p>
                <a:r>
                  <a:rPr lang="en-US" dirty="0" smtClean="0"/>
                  <a:t>Instead, the </a:t>
                </a:r>
                <a:r>
                  <a:rPr lang="en-US" dirty="0"/>
                  <a:t>damping ratio and frequency of oscillation are used for the </a:t>
                </a:r>
                <a:r>
                  <a:rPr lang="en-US" dirty="0" smtClean="0"/>
                  <a:t>designer interface</a:t>
                </a:r>
                <a:r>
                  <a:rPr lang="en-US" dirty="0"/>
                  <a:t>, while </a:t>
                </a:r>
                <a14:m>
                  <m:oMath xmlns:m="http://schemas.openxmlformats.org/officeDocument/2006/math">
                    <m:r>
                      <a:rPr lang="en-US" i="1" dirty="0">
                        <a:latin typeface="Cambria Math"/>
                      </a:rPr>
                      <m:t>𝑘</m:t>
                    </m:r>
                  </m:oMath>
                </a14:m>
                <a:r>
                  <a:rPr lang="en-US" dirty="0"/>
                  <a:t> and </a:t>
                </a:r>
                <a14:m>
                  <m:oMath xmlns:m="http://schemas.openxmlformats.org/officeDocument/2006/math">
                    <m:r>
                      <a:rPr lang="en-US" i="1" dirty="0">
                        <a:latin typeface="Cambria Math"/>
                      </a:rPr>
                      <m:t>𝑐</m:t>
                    </m:r>
                  </m:oMath>
                </a14:m>
                <a:r>
                  <a:rPr lang="en-US" dirty="0"/>
                  <a:t> </a:t>
                </a:r>
                <a:r>
                  <a:rPr lang="en-US" dirty="0"/>
                  <a:t>are computed as derived quantities. </a:t>
                </a:r>
                <a:endParaRPr lang="en-US" dirty="0" smtClean="0"/>
              </a:p>
              <a:p>
                <a:r>
                  <a:rPr lang="en-US" dirty="0" smtClean="0"/>
                  <a:t>To </a:t>
                </a:r>
                <a:r>
                  <a:rPr lang="en-US" dirty="0"/>
                  <a:t>tune </a:t>
                </a:r>
                <a:r>
                  <a:rPr lang="en-US" dirty="0" smtClean="0"/>
                  <a:t>the frequency</a:t>
                </a:r>
                <a:r>
                  <a:rPr lang="en-US" dirty="0"/>
                  <a:t>, we might adjust either the damped or </a:t>
                </a:r>
                <a:r>
                  <a:rPr lang="en-US" dirty="0" err="1"/>
                  <a:t>undamped</a:t>
                </a:r>
                <a:r>
                  <a:rPr lang="en-US" dirty="0"/>
                  <a:t> version, </a:t>
                </a:r>
                <a:r>
                  <a:rPr lang="en-US" dirty="0" smtClean="0"/>
                  <a:t>using either </a:t>
                </a:r>
                <a:r>
                  <a:rPr lang="en-US" dirty="0"/>
                  <a:t>angular frequency or simply Hertz; the units and absolute value </a:t>
                </a:r>
                <a:r>
                  <a:rPr lang="en-US" dirty="0" smtClean="0"/>
                  <a:t>are often </a:t>
                </a:r>
                <a:r>
                  <a:rPr lang="en-US" dirty="0"/>
                  <a:t>not important because the value that feels good will be </a:t>
                </a:r>
                <a:r>
                  <a:rPr lang="en-US" dirty="0" smtClean="0"/>
                  <a:t>determined experimentally </a:t>
                </a:r>
                <a:r>
                  <a:rPr lang="en-US" dirty="0"/>
                  <a:t>anyway.</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156" r="-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1536622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Alternatives and Generalizations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70000" lnSpcReduction="20000"/>
              </a:bodyPr>
              <a:lstStyle/>
              <a:p>
                <a:r>
                  <a:rPr lang="en-US" dirty="0" smtClean="0"/>
                  <a:t>The second-order systems </a:t>
                </a:r>
                <a:r>
                  <a:rPr lang="en-US" dirty="0"/>
                  <a:t>we have described here are certainly not the only type of </a:t>
                </a:r>
                <a:r>
                  <a:rPr lang="en-US" dirty="0" smtClean="0"/>
                  <a:t>control system</a:t>
                </a:r>
                <a:r>
                  <a:rPr lang="en-US" dirty="0"/>
                  <a:t>, nor even the simplest, but they do behave nicely under a very broad set of circumstances and are easy to implement and tune. </a:t>
                </a:r>
                <a:endParaRPr lang="en-US" dirty="0" smtClean="0"/>
              </a:p>
              <a:p>
                <a:r>
                  <a:rPr lang="en-US" dirty="0" smtClean="0"/>
                  <a:t>Another</a:t>
                </a:r>
                <a:r>
                  <a:rPr lang="en-US" dirty="0"/>
                  <a:t> </a:t>
                </a:r>
                <a:r>
                  <a:rPr lang="en-US" dirty="0" smtClean="0"/>
                  <a:t>commonly </a:t>
                </a:r>
                <a:r>
                  <a:rPr lang="en-US" dirty="0"/>
                  <a:t>used control system is a simple </a:t>
                </a:r>
                <a:r>
                  <a:rPr lang="en-US" dirty="0" smtClean="0"/>
                  <a:t>first </a:t>
                </a:r>
                <a:r>
                  <a:rPr lang="en-US" dirty="0"/>
                  <a:t>order lag, </a:t>
                </a:r>
                <a14:m>
                  <m:oMath xmlns:m="http://schemas.openxmlformats.org/officeDocument/2006/math">
                    <m:acc>
                      <m:accPr>
                        <m:chr m:val="̇"/>
                        <m:ctrlPr>
                          <a:rPr lang="en-US" b="0" i="1" dirty="0" smtClean="0">
                            <a:latin typeface="Cambria Math"/>
                          </a:rPr>
                        </m:ctrlPr>
                      </m:accPr>
                      <m:e>
                        <m:r>
                          <a:rPr lang="en-US" i="1" dirty="0">
                            <a:latin typeface="Cambria Math"/>
                          </a:rPr>
                          <m:t>𝑥</m:t>
                        </m:r>
                      </m:e>
                    </m:acc>
                    <m:r>
                      <a:rPr lang="en-US" b="0" i="1" dirty="0" smtClean="0">
                        <a:latin typeface="Cambria Math"/>
                      </a:rPr>
                      <m:t>=</m:t>
                    </m:r>
                    <m:r>
                      <a:rPr lang="en-US" b="0" i="1" dirty="0" smtClean="0">
                        <a:latin typeface="Cambria Math"/>
                      </a:rPr>
                      <m:t>𝑘𝑥</m:t>
                    </m:r>
                  </m:oMath>
                </a14:m>
                <a:r>
                  <a:rPr lang="en-US" dirty="0"/>
                  <a:t>, </a:t>
                </a:r>
                <a:r>
                  <a:rPr lang="en-US" dirty="0" smtClean="0"/>
                  <a:t>under which </a:t>
                </a:r>
                <a:r>
                  <a:rPr lang="en-US" dirty="0"/>
                  <a:t>the error decays exponentially. </a:t>
                </a:r>
                <a:endParaRPr lang="en-US" dirty="0" smtClean="0"/>
              </a:p>
              <a:p>
                <a:r>
                  <a:rPr lang="en-US" dirty="0" smtClean="0"/>
                  <a:t>This </a:t>
                </a:r>
                <a:r>
                  <a:rPr lang="en-US" dirty="0"/>
                  <a:t>is similar to a critically </a:t>
                </a:r>
                <a:r>
                  <a:rPr lang="en-US" dirty="0" smtClean="0"/>
                  <a:t>damped second-order </a:t>
                </a:r>
                <a:r>
                  <a:rPr lang="en-US" dirty="0"/>
                  <a:t>system, but with a bit jerkier response to a sudden </a:t>
                </a:r>
                <a:r>
                  <a:rPr lang="en-US" dirty="0" smtClean="0"/>
                  <a:t>change in </a:t>
                </a:r>
                <a:r>
                  <a:rPr lang="en-US" dirty="0"/>
                  <a:t>the set point. </a:t>
                </a:r>
                <a:endParaRPr lang="en-US" dirty="0" smtClean="0"/>
              </a:p>
              <a:p>
                <a:r>
                  <a:rPr lang="en-US" dirty="0" smtClean="0"/>
                  <a:t>Another common </a:t>
                </a:r>
                <a:r>
                  <a:rPr lang="en-US" dirty="0"/>
                  <a:t>technique is to </a:t>
                </a:r>
                <a:r>
                  <a:rPr lang="en-US" dirty="0" smtClean="0"/>
                  <a:t>chase</a:t>
                </a:r>
                <a:r>
                  <a:rPr lang="en-US" dirty="0"/>
                  <a:t> </a:t>
                </a:r>
                <a:r>
                  <a:rPr lang="en-US" dirty="0" smtClean="0"/>
                  <a:t>the </a:t>
                </a:r>
                <a:r>
                  <a:rPr lang="en-US" dirty="0"/>
                  <a:t>set point at a </a:t>
                </a:r>
                <a:r>
                  <a:rPr lang="en-US" dirty="0" smtClean="0"/>
                  <a:t>fixed </a:t>
                </a:r>
                <a:r>
                  <a:rPr lang="en-US" dirty="0"/>
                  <a:t>velocity. </a:t>
                </a:r>
                <a:endParaRPr lang="en-US" dirty="0" smtClean="0"/>
              </a:p>
              <a:p>
                <a:r>
                  <a:rPr lang="en-US" dirty="0" smtClean="0"/>
                  <a:t>A filter </a:t>
                </a:r>
                <a:r>
                  <a:rPr lang="en-US" dirty="0"/>
                  <a:t>is another broad class of </a:t>
                </a:r>
                <a:r>
                  <a:rPr lang="en-US" dirty="0" smtClean="0"/>
                  <a:t>control system </a:t>
                </a:r>
                <a:r>
                  <a:rPr lang="en-US" dirty="0"/>
                  <a:t>in which the output is computed by taking some linear </a:t>
                </a:r>
                <a:r>
                  <a:rPr lang="en-US" dirty="0" smtClean="0"/>
                  <a:t>combination of </a:t>
                </a:r>
                <a:r>
                  <a:rPr lang="en-US" dirty="0"/>
                  <a:t>set points or values on previous frames.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156" r="-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41450434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12.3:</a:t>
            </a:r>
            <a:br>
              <a:rPr lang="en-US" sz="2700" dirty="0" smtClean="0"/>
            </a:br>
            <a:r>
              <a:rPr lang="en-US" sz="4000" dirty="0" smtClean="0"/>
              <a:t>Momentum</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63</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Moe’s Box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4114800" cy="4525963"/>
              </a:xfrm>
            </p:spPr>
            <p:txBody>
              <a:bodyPr>
                <a:normAutofit fontScale="85000" lnSpcReduction="20000"/>
              </a:bodyPr>
              <a:lstStyle/>
              <a:p>
                <a:r>
                  <a:rPr lang="en-US" dirty="0" smtClean="0"/>
                  <a:t>Suppose Moe's </a:t>
                </a:r>
                <a:r>
                  <a:rPr lang="en-US" dirty="0"/>
                  <a:t>box </a:t>
                </a:r>
                <a:r>
                  <a:rPr lang="en-US" dirty="0" smtClean="0"/>
                  <a:t>has </a:t>
                </a:r>
                <a:r>
                  <a:rPr lang="en-US" dirty="0"/>
                  <a:t>mass </a:t>
                </a:r>
                <a14:m>
                  <m:oMath xmlns:m="http://schemas.openxmlformats.org/officeDocument/2006/math">
                    <m:r>
                      <a:rPr lang="en-US" i="1" dirty="0" smtClean="0">
                        <a:latin typeface="Cambria Math"/>
                      </a:rPr>
                      <m:t>𝑚</m:t>
                    </m:r>
                  </m:oMath>
                </a14:m>
                <a:r>
                  <a:rPr lang="en-US" dirty="0"/>
                  <a:t>, and at a </a:t>
                </a:r>
                <a:r>
                  <a:rPr lang="en-US" dirty="0" smtClean="0"/>
                  <a:t>certain instant </a:t>
                </a:r>
                <a:r>
                  <a:rPr lang="en-US" dirty="0"/>
                  <a:t>we observe it moving with a velocity </a:t>
                </a:r>
                <a14:m>
                  <m:oMath xmlns:m="http://schemas.openxmlformats.org/officeDocument/2006/math">
                    <m:r>
                      <a:rPr lang="en-US" i="1" dirty="0" smtClean="0">
                        <a:latin typeface="Cambria Math"/>
                      </a:rPr>
                      <m:t>𝑣</m:t>
                    </m:r>
                  </m:oMath>
                </a14:m>
                <a:r>
                  <a:rPr lang="en-US" dirty="0"/>
                  <a:t>. </a:t>
                </a:r>
                <a:endParaRPr lang="en-US" dirty="0" smtClean="0"/>
              </a:p>
              <a:p>
                <a:r>
                  <a:rPr lang="en-US" dirty="0" smtClean="0"/>
                  <a:t>Coming </a:t>
                </a:r>
                <a:r>
                  <a:rPr lang="en-US" dirty="0"/>
                  <a:t>in late to the </a:t>
                </a:r>
                <a:r>
                  <a:rPr lang="en-US" dirty="0" smtClean="0"/>
                  <a:t>story, we </a:t>
                </a:r>
                <a:r>
                  <a:rPr lang="en-US" dirty="0"/>
                  <a:t>cannot tell what magnitude of forces were used to achieve that </a:t>
                </a:r>
                <a:r>
                  <a:rPr lang="en-US" dirty="0" smtClean="0"/>
                  <a:t>motion, or </a:t>
                </a:r>
                <a:r>
                  <a:rPr lang="en-US" dirty="0"/>
                  <a:t>how long the forces were applied, or what the history of the box's </a:t>
                </a:r>
                <a:r>
                  <a:rPr lang="en-US" dirty="0" smtClean="0"/>
                  <a:t>velocity was</a:t>
                </a:r>
                <a:r>
                  <a:rPr lang="en-US" dirty="0"/>
                  <a:t>.</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1">
                <a:blip r:embed="rId2"/>
                <a:stretch>
                  <a:fillRect l="-2370" t="-2695" r="-444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542" y="2286000"/>
            <a:ext cx="432893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9337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12.4:</a:t>
            </a:r>
            <a:br>
              <a:rPr lang="en-US" sz="2700" dirty="0" smtClean="0"/>
            </a:br>
            <a:r>
              <a:rPr lang="en-US" sz="4000" dirty="0" smtClean="0"/>
              <a:t>Impulsive Forces and Collisions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65</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12.5:</a:t>
            </a:r>
            <a:br>
              <a:rPr lang="en-US" sz="2700" dirty="0" smtClean="0"/>
            </a:br>
            <a:r>
              <a:rPr lang="en-US" sz="4000" dirty="0" smtClean="0"/>
              <a:t>Rotational Dynamics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66</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12.6:</a:t>
            </a:r>
            <a:br>
              <a:rPr lang="en-US" sz="2700" dirty="0" smtClean="0"/>
            </a:br>
            <a:r>
              <a:rPr lang="en-US" sz="4000" dirty="0" smtClean="0"/>
              <a:t>Real-Time Rigid Body Simulators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67</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534400" cy="1679575"/>
          </a:xfrm>
        </p:spPr>
        <p:txBody>
          <a:bodyPr>
            <a:normAutofit/>
          </a:bodyPr>
          <a:lstStyle/>
          <a:p>
            <a:r>
              <a:rPr lang="en-US" sz="2800" dirty="0" smtClean="0"/>
              <a:t>That concludes Chapter 12. Next, Chapter 13:</a:t>
            </a:r>
            <a:r>
              <a:rPr lang="en-US" sz="4000" dirty="0" smtClean="0"/>
              <a:t/>
            </a:r>
            <a:br>
              <a:rPr lang="en-US" sz="4000" dirty="0" smtClean="0"/>
            </a:br>
            <a:r>
              <a:rPr lang="en-US" sz="3600" dirty="0" smtClean="0"/>
              <a:t> Curves in 3D</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12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68</a:t>
            </a:fld>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Newton’s Second Law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2133599"/>
                <a:ext cx="8229600" cy="3200401"/>
              </a:xfrm>
              <a:ln w="50800">
                <a:solidFill>
                  <a:schemeClr val="accent3">
                    <a:lumMod val="50000"/>
                  </a:schemeClr>
                </a:solidFill>
              </a:ln>
            </p:spPr>
            <p:txBody>
              <a:bodyPr anchor="ctr"/>
              <a:lstStyle/>
              <a:p>
                <a:pPr marL="182880" indent="0">
                  <a:spcAft>
                    <a:spcPts val="1200"/>
                  </a:spcAft>
                  <a:buNone/>
                </a:pPr>
                <a:r>
                  <a:rPr lang="en-US" dirty="0" smtClean="0"/>
                  <a:t>The acceleration </a:t>
                </a:r>
                <a14:m>
                  <m:oMath xmlns:m="http://schemas.openxmlformats.org/officeDocument/2006/math">
                    <m:r>
                      <a:rPr lang="en-US" b="1" i="0" dirty="0">
                        <a:latin typeface="Cambria Math"/>
                      </a:rPr>
                      <m:t>𝐚</m:t>
                    </m:r>
                    <m:r>
                      <a:rPr lang="en-US" b="1" i="0" dirty="0" smtClean="0">
                        <a:latin typeface="Cambria Math"/>
                      </a:rPr>
                      <m:t> </m:t>
                    </m:r>
                  </m:oMath>
                </a14:m>
                <a:r>
                  <a:rPr lang="en-US" dirty="0"/>
                  <a:t>of a body is proportional to (and in the same </a:t>
                </a:r>
                <a:r>
                  <a:rPr lang="en-US" dirty="0" smtClean="0"/>
                  <a:t>direction as</a:t>
                </a:r>
                <a:r>
                  <a:rPr lang="en-US" dirty="0"/>
                  <a:t>) the net external force </a:t>
                </a:r>
                <a14:m>
                  <m:oMath xmlns:m="http://schemas.openxmlformats.org/officeDocument/2006/math">
                    <m:r>
                      <a:rPr lang="en-US" b="1" i="0" dirty="0">
                        <a:latin typeface="Cambria Math"/>
                      </a:rPr>
                      <m:t>𝐟</m:t>
                    </m:r>
                    <m:r>
                      <a:rPr lang="en-US" b="1" i="1" dirty="0">
                        <a:latin typeface="Cambria Math"/>
                      </a:rPr>
                      <m:t> </m:t>
                    </m:r>
                  </m:oMath>
                </a14:m>
                <a:r>
                  <a:rPr lang="en-US" dirty="0"/>
                  <a:t>acting on the body, and inversely proportional </a:t>
                </a:r>
                <a:r>
                  <a:rPr lang="en-US" dirty="0" smtClean="0"/>
                  <a:t>to the </a:t>
                </a:r>
                <a:r>
                  <a:rPr lang="en-US" dirty="0"/>
                  <a:t>mass </a:t>
                </a:r>
                <a14:m>
                  <m:oMath xmlns:m="http://schemas.openxmlformats.org/officeDocument/2006/math">
                    <m:r>
                      <a:rPr lang="en-US" i="1" dirty="0">
                        <a:latin typeface="Cambria Math"/>
                      </a:rPr>
                      <m:t>𝑚</m:t>
                    </m:r>
                  </m:oMath>
                </a14:m>
                <a:r>
                  <a:rPr lang="en-US" dirty="0" smtClean="0"/>
                  <a:t> </a:t>
                </a:r>
                <a:r>
                  <a:rPr lang="en-US" dirty="0"/>
                  <a:t>of the body:</a:t>
                </a:r>
              </a:p>
              <a:p>
                <a:pPr marL="0" indent="0" algn="ctr">
                  <a:spcBef>
                    <a:spcPts val="1800"/>
                  </a:spcBef>
                  <a:buNone/>
                </a:pPr>
                <a14:m>
                  <m:oMath xmlns:m="http://schemas.openxmlformats.org/officeDocument/2006/math">
                    <m:r>
                      <a:rPr lang="en-US" b="1" i="0" dirty="0" smtClean="0">
                        <a:latin typeface="Cambria Math"/>
                      </a:rPr>
                      <m:t>𝐟</m:t>
                    </m:r>
                    <m:r>
                      <a:rPr lang="en-US" i="1" dirty="0" smtClean="0">
                        <a:latin typeface="Cambria Math"/>
                      </a:rPr>
                      <m:t> = </m:t>
                    </m:r>
                    <m:r>
                      <a:rPr lang="en-US" i="1" dirty="0" smtClean="0">
                        <a:latin typeface="Cambria Math"/>
                      </a:rPr>
                      <m:t>𝑚</m:t>
                    </m:r>
                    <m:r>
                      <a:rPr lang="en-US" b="1" i="0" dirty="0" smtClean="0">
                        <a:latin typeface="Cambria Math"/>
                      </a:rPr>
                      <m:t>𝐚</m:t>
                    </m:r>
                  </m:oMath>
                </a14:m>
                <a:r>
                  <a:rPr lang="en-US" dirty="0" smtClean="0"/>
                  <a:t>.</a:t>
                </a: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2133599"/>
                <a:ext cx="8229600" cy="3200401"/>
              </a:xfrm>
              <a:blipFill rotWithShape="1">
                <a:blip r:embed="rId2"/>
                <a:stretch>
                  <a:fillRect b="-1126"/>
                </a:stretch>
              </a:blipFill>
              <a:ln w="50800">
                <a:solidFill>
                  <a:schemeClr val="accent3">
                    <a:lumMod val="50000"/>
                  </a:schemeClr>
                </a:solidFill>
              </a:ln>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5982752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Force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Force is a vector. It has units like </a:t>
                </a:r>
                <a:r>
                  <a:rPr lang="en-US" dirty="0" err="1" smtClean="0"/>
                  <a:t>kg.m</a:t>
                </a:r>
                <a:r>
                  <a:rPr lang="en-US" dirty="0" smtClean="0"/>
                  <a:t>/sec</a:t>
                </a:r>
                <a:r>
                  <a:rPr lang="en-US" baseline="30000" dirty="0" smtClean="0"/>
                  <a:t>2</a:t>
                </a:r>
                <a:r>
                  <a:rPr lang="en-US" dirty="0" smtClean="0"/>
                  <a:t>, also called a </a:t>
                </a:r>
                <a:r>
                  <a:rPr lang="en-US" i="1" dirty="0" smtClean="0"/>
                  <a:t>Newton</a:t>
                </a:r>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b="1" dirty="0">
                          <a:latin typeface="Cambria Math"/>
                        </a:rPr>
                        <m:t>𝐟</m:t>
                      </m:r>
                      <m:r>
                        <a:rPr lang="en-US" i="1" dirty="0">
                          <a:latin typeface="Cambria Math"/>
                        </a:rPr>
                        <m:t> =</m:t>
                      </m:r>
                      <m:d>
                        <m:dPr>
                          <m:ctrlPr>
                            <a:rPr lang="en-US" b="0" i="1" dirty="0" smtClean="0">
                              <a:latin typeface="Cambria Math"/>
                            </a:rPr>
                          </m:ctrlPr>
                        </m:dPr>
                        <m:e>
                          <m:r>
                            <a:rPr lang="en-US" i="1" dirty="0">
                              <a:latin typeface="Cambria Math"/>
                            </a:rPr>
                            <m:t>𝑚</m:t>
                          </m:r>
                          <m:r>
                            <a:rPr lang="en-US" b="1" i="0" dirty="0" smtClean="0">
                              <a:latin typeface="Cambria Math"/>
                            </a:rPr>
                            <m:t> </m:t>
                          </m:r>
                          <m:r>
                            <m:rPr>
                              <m:sty m:val="p"/>
                            </m:rPr>
                            <a:rPr lang="en-US" b="0" i="0" dirty="0" smtClean="0"/>
                            <m:t>kg</m:t>
                          </m:r>
                        </m:e>
                      </m:d>
                      <m:r>
                        <a:rPr lang="en-US" b="1" i="0" dirty="0" smtClean="0">
                          <a:latin typeface="Cambria Math"/>
                        </a:rPr>
                        <m:t>.</m:t>
                      </m:r>
                      <m:d>
                        <m:dPr>
                          <m:ctrlPr>
                            <a:rPr lang="en-US" b="1" i="0" dirty="0" smtClean="0">
                              <a:latin typeface="Cambria Math"/>
                            </a:rPr>
                          </m:ctrlPr>
                        </m:dPr>
                        <m:e>
                          <m:r>
                            <a:rPr lang="en-US" b="1" dirty="0">
                              <a:latin typeface="Cambria Math"/>
                            </a:rPr>
                            <m:t>𝐚</m:t>
                          </m:r>
                          <m:f>
                            <m:fPr>
                              <m:ctrlPr>
                                <a:rPr lang="en-US" b="0" i="0" dirty="0" smtClean="0">
                                  <a:latin typeface="Cambria Math"/>
                                </a:rPr>
                              </m:ctrlPr>
                            </m:fPr>
                            <m:num>
                              <m:r>
                                <m:rPr>
                                  <m:sty m:val="p"/>
                                </m:rPr>
                                <a:rPr lang="en-US" b="0" i="0" dirty="0" smtClean="0">
                                  <a:latin typeface="Cambria Math"/>
                                </a:rPr>
                                <m:t>m</m:t>
                              </m:r>
                            </m:num>
                            <m:den>
                              <m:sSup>
                                <m:sSupPr>
                                  <m:ctrlPr>
                                    <a:rPr lang="en-US" b="0" i="1" dirty="0" smtClean="0">
                                      <a:latin typeface="Cambria Math"/>
                                    </a:rPr>
                                  </m:ctrlPr>
                                </m:sSupPr>
                                <m:e>
                                  <m:r>
                                    <m:rPr>
                                      <m:sty m:val="p"/>
                                    </m:rPr>
                                    <a:rPr lang="en-US" dirty="0">
                                      <a:latin typeface="Cambria Math"/>
                                    </a:rPr>
                                    <m:t>sec</m:t>
                                  </m:r>
                                </m:e>
                                <m:sup>
                                  <m:r>
                                    <a:rPr lang="en-US" dirty="0">
                                      <a:latin typeface="Cambria Math"/>
                                    </a:rPr>
                                    <m:t>2</m:t>
                                  </m:r>
                                </m:sup>
                              </m:sSup>
                            </m:den>
                          </m:f>
                        </m:e>
                      </m:d>
                      <m:r>
                        <a:rPr lang="en-US" b="0" i="0" dirty="0" smtClean="0">
                          <a:latin typeface="Cambria Math"/>
                        </a:rPr>
                        <m:t>=</m:t>
                      </m:r>
                      <m:r>
                        <a:rPr lang="en-US" b="0" i="1" dirty="0" smtClean="0">
                          <a:latin typeface="Cambria Math"/>
                        </a:rPr>
                        <m:t>𝑚</m:t>
                      </m:r>
                      <m:r>
                        <a:rPr lang="en-US" b="1" i="0" dirty="0" smtClean="0">
                          <a:latin typeface="Cambria Math"/>
                        </a:rPr>
                        <m:t>𝐚</m:t>
                      </m:r>
                      <m:r>
                        <a:rPr lang="en-US" b="0" i="0" dirty="0" smtClean="0">
                          <a:latin typeface="Cambria Math"/>
                        </a:rPr>
                        <m:t> </m:t>
                      </m:r>
                      <m:r>
                        <m:rPr>
                          <m:sty m:val="p"/>
                        </m:rPr>
                        <a:rPr lang="en-US" dirty="0">
                          <a:latin typeface="Cambria Math"/>
                        </a:rPr>
                        <m:t>kg</m:t>
                      </m:r>
                      <m:f>
                        <m:fPr>
                          <m:ctrlPr>
                            <a:rPr lang="en-US" i="1" dirty="0">
                              <a:latin typeface="Cambria Math"/>
                            </a:rPr>
                          </m:ctrlPr>
                        </m:fPr>
                        <m:num>
                          <m:r>
                            <m:rPr>
                              <m:sty m:val="p"/>
                            </m:rPr>
                            <a:rPr lang="en-US" dirty="0">
                              <a:latin typeface="Cambria Math"/>
                            </a:rPr>
                            <m:t>m</m:t>
                          </m:r>
                        </m:num>
                        <m:den>
                          <m:sSup>
                            <m:sSupPr>
                              <m:ctrlPr>
                                <a:rPr lang="en-US" i="1" dirty="0">
                                  <a:latin typeface="Cambria Math"/>
                                </a:rPr>
                              </m:ctrlPr>
                            </m:sSupPr>
                            <m:e>
                              <m:r>
                                <m:rPr>
                                  <m:sty m:val="p"/>
                                </m:rPr>
                                <a:rPr lang="en-US" dirty="0">
                                  <a:latin typeface="Cambria Math"/>
                                </a:rPr>
                                <m:t>sec</m:t>
                              </m:r>
                            </m:e>
                            <m:sup>
                              <m:r>
                                <a:rPr lang="en-US" dirty="0">
                                  <a:latin typeface="Cambria Math"/>
                                </a:rPr>
                                <m:t>2</m:t>
                              </m:r>
                            </m:sup>
                          </m:sSup>
                        </m:den>
                      </m:f>
                    </m:oMath>
                  </m:oMathPara>
                </a14:m>
                <a:endParaRPr lang="en-US" dirty="0" smtClean="0"/>
              </a:p>
              <a:p>
                <a:r>
                  <a:rPr lang="en-US" dirty="0"/>
                  <a:t>“Duct tape is like the force. It has a light side, a dark side, and it holds the universe </a:t>
                </a:r>
                <a:r>
                  <a:rPr lang="en-US" dirty="0" smtClean="0"/>
                  <a:t>together.” (Carl </a:t>
                </a:r>
                <a:r>
                  <a:rPr lang="en-US" dirty="0" err="1" smtClean="0"/>
                  <a:t>Zwanzig</a:t>
                </a:r>
                <a:r>
                  <a:rPr lang="en-US" dirty="0" smtClean="0"/>
                  <a:t>)</a:t>
                </a:r>
                <a:endParaRPr lang="en-US" dirty="0"/>
              </a:p>
              <a:p>
                <a:endParaRPr lang="en-US" baseline="30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r="-2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Chapter 12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5716836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Body Diagram</a:t>
            </a:r>
            <a:endParaRPr lang="en-US" dirty="0"/>
          </a:p>
        </p:txBody>
      </p:sp>
      <p:sp>
        <p:nvSpPr>
          <p:cNvPr id="3" name="Content Placeholder 2"/>
          <p:cNvSpPr>
            <a:spLocks noGrp="1"/>
          </p:cNvSpPr>
          <p:nvPr>
            <p:ph idx="1"/>
          </p:nvPr>
        </p:nvSpPr>
        <p:spPr/>
        <p:txBody>
          <a:bodyPr>
            <a:normAutofit/>
          </a:bodyPr>
          <a:lstStyle/>
          <a:p>
            <a:pPr marL="0" indent="0">
              <a:buNone/>
            </a:pPr>
            <a:r>
              <a:rPr lang="en-US" dirty="0"/>
              <a:t>S</a:t>
            </a:r>
            <a:r>
              <a:rPr lang="en-US" dirty="0" smtClean="0"/>
              <a:t>tarting </a:t>
            </a:r>
            <a:r>
              <a:rPr lang="en-US" dirty="0"/>
              <a:t>with a representation of the object</a:t>
            </a:r>
            <a:r>
              <a:rPr lang="en-US" dirty="0" smtClean="0"/>
              <a:t>.</a:t>
            </a:r>
          </a:p>
          <a:p>
            <a:pPr marL="514350" indent="-514350">
              <a:buFont typeface="+mj-lt"/>
              <a:buAutoNum type="arabicPeriod"/>
            </a:pPr>
            <a:r>
              <a:rPr lang="en-US" dirty="0" smtClean="0"/>
              <a:t>Draw and label all the forces acting on it.</a:t>
            </a:r>
          </a:p>
          <a:p>
            <a:pPr marL="514350" indent="-514350">
              <a:buFont typeface="+mj-lt"/>
              <a:buAutoNum type="arabicPeriod"/>
            </a:pPr>
            <a:r>
              <a:rPr lang="en-US" dirty="0" smtClean="0"/>
              <a:t>Sum those </a:t>
            </a:r>
            <a:r>
              <a:rPr lang="en-US" dirty="0"/>
              <a:t>forces (using vector addition) to compute the net force.</a:t>
            </a:r>
          </a:p>
          <a:p>
            <a:pPr marL="514350" indent="-514350">
              <a:buFont typeface="+mj-lt"/>
              <a:buAutoNum type="arabicPeriod"/>
            </a:pPr>
            <a:r>
              <a:rPr lang="en-US" dirty="0" smtClean="0"/>
              <a:t>Use </a:t>
            </a:r>
            <a:r>
              <a:rPr lang="en-US" dirty="0"/>
              <a:t>Newton's </a:t>
            </a:r>
            <a:r>
              <a:rPr lang="en-US" dirty="0" smtClean="0"/>
              <a:t>2</a:t>
            </a:r>
            <a:r>
              <a:rPr lang="en-US" baseline="30000" dirty="0" smtClean="0"/>
              <a:t>nd</a:t>
            </a:r>
            <a:r>
              <a:rPr lang="en-US" dirty="0" smtClean="0"/>
              <a:t> law to </a:t>
            </a:r>
            <a:r>
              <a:rPr lang="en-US" dirty="0"/>
              <a:t>compute the </a:t>
            </a:r>
            <a:r>
              <a:rPr lang="en-US" dirty="0" smtClean="0"/>
              <a:t>acceleration of </a:t>
            </a:r>
            <a:r>
              <a:rPr lang="en-US" dirty="0"/>
              <a:t>the object.</a:t>
            </a:r>
          </a:p>
          <a:p>
            <a:pPr marL="514350" indent="-514350">
              <a:buFont typeface="+mj-lt"/>
              <a:buAutoNum type="arabicPeriod"/>
            </a:pPr>
            <a:r>
              <a:rPr lang="en-US" dirty="0" smtClean="0"/>
              <a:t>Integrate </a:t>
            </a:r>
            <a:r>
              <a:rPr lang="en-US" dirty="0"/>
              <a:t>the acceleration to determine the motion of the </a:t>
            </a:r>
            <a:r>
              <a:rPr lang="en-US" dirty="0" smtClean="0"/>
              <a:t>object. </a:t>
            </a:r>
            <a:endParaRPr lang="en-US" dirty="0"/>
          </a:p>
        </p:txBody>
      </p:sp>
      <p:sp>
        <p:nvSpPr>
          <p:cNvPr id="4" name="Date Placeholder 3"/>
          <p:cNvSpPr>
            <a:spLocks noGrp="1"/>
          </p:cNvSpPr>
          <p:nvPr>
            <p:ph type="dt" sz="half" idx="10"/>
          </p:nvPr>
        </p:nvSpPr>
        <p:spPr/>
        <p:txBody>
          <a:bodyPr/>
          <a:lstStyle/>
          <a:p>
            <a:r>
              <a:rPr lang="en-US" dirty="0" smtClean="0"/>
              <a:t>Chapter 12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3422622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ame Math Lecture No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Game Math Lecture Notes</Template>
  <TotalTime>933</TotalTime>
  <Words>5079</Words>
  <Application>Microsoft Office PowerPoint</Application>
  <PresentationFormat>On-screen Show (4:3)</PresentationFormat>
  <Paragraphs>454</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Game Math Lecture Notes</vt:lpstr>
      <vt:lpstr>Chapter 12:  Mechanics 2: Linear &amp; Rotational Dynamics</vt:lpstr>
      <vt:lpstr>What You’ll See in This Chapter</vt:lpstr>
      <vt:lpstr>Word Cloud</vt:lpstr>
      <vt:lpstr>Section 12.1: Newton’s 3 Laws</vt:lpstr>
      <vt:lpstr>Sir Isaac Newton</vt:lpstr>
      <vt:lpstr>Newton’s First Law</vt:lpstr>
      <vt:lpstr>Newton’s Second Law</vt:lpstr>
      <vt:lpstr>The Force</vt:lpstr>
      <vt:lpstr>Free Body Diagram</vt:lpstr>
      <vt:lpstr>Differential Equations</vt:lpstr>
      <vt:lpstr>Inertial Reference Frames</vt:lpstr>
      <vt:lpstr>PowerPoint Presentation</vt:lpstr>
      <vt:lpstr>Newton’s Third Law</vt:lpstr>
      <vt:lpstr>PowerPoint Presentation</vt:lpstr>
      <vt:lpstr>Example</vt:lpstr>
      <vt:lpstr>Consequence of Newton’s 3rd Law</vt:lpstr>
      <vt:lpstr>Section 12.2: Some Simple Force Laws</vt:lpstr>
      <vt:lpstr>Gravity in the Real World</vt:lpstr>
      <vt:lpstr>Video Game Gravity</vt:lpstr>
      <vt:lpstr>Video Game Gravity</vt:lpstr>
      <vt:lpstr>Video Game Gravity</vt:lpstr>
      <vt:lpstr>Video Game Gravity</vt:lpstr>
      <vt:lpstr>Realism versus Entertainment</vt:lpstr>
      <vt:lpstr>Friction</vt:lpstr>
      <vt:lpstr>Static Friction</vt:lpstr>
      <vt:lpstr>Static Friction</vt:lpstr>
      <vt:lpstr>PowerPoint Presentation</vt:lpstr>
      <vt:lpstr>The Normal Force</vt:lpstr>
      <vt:lpstr>Normal and Lateral Components</vt:lpstr>
      <vt:lpstr>PowerPoint Presentation</vt:lpstr>
      <vt:lpstr>Kinetic Friction</vt:lpstr>
      <vt:lpstr>PowerPoint Presentation</vt:lpstr>
      <vt:lpstr>Coulomb’s Law of Friction</vt:lpstr>
      <vt:lpstr>Spring Forces</vt:lpstr>
      <vt:lpstr>Control Systems</vt:lpstr>
      <vt:lpstr>The Rest Length</vt:lpstr>
      <vt:lpstr>PowerPoint Presentation</vt:lpstr>
      <vt:lpstr>Hooke’s Law</vt:lpstr>
      <vt:lpstr>Hooke’s Law</vt:lpstr>
      <vt:lpstr>Rewriting Hooke’s Law</vt:lpstr>
      <vt:lpstr>Rewriting Hooke’s Law</vt:lpstr>
      <vt:lpstr>Solving Differential Equations</vt:lpstr>
      <vt:lpstr>Solving Our Differential Equation</vt:lpstr>
      <vt:lpstr>Does K Matter?</vt:lpstr>
      <vt:lpstr>How Much Does K Matter?</vt:lpstr>
      <vt:lpstr>Angular Frequency</vt:lpstr>
      <vt:lpstr>Three More Degrees of Freedom</vt:lpstr>
      <vt:lpstr>The Three are Two</vt:lpstr>
      <vt:lpstr>Simple Harmonic Motion</vt:lpstr>
      <vt:lpstr>Damping Forces</vt:lpstr>
      <vt:lpstr>Damping Force</vt:lpstr>
      <vt:lpstr>Qualitative Observations</vt:lpstr>
      <vt:lpstr>Harmonic Motion with Damping Forces</vt:lpstr>
      <vt:lpstr>Spring-Damper Systems in Video Games</vt:lpstr>
      <vt:lpstr>The Set Point</vt:lpstr>
      <vt:lpstr>What Does a Control System Do?</vt:lpstr>
      <vt:lpstr>No Jerks Allowed</vt:lpstr>
      <vt:lpstr>PD Controllers</vt:lpstr>
      <vt:lpstr>Don’t Reinvent the Wheel (Or the Spring)</vt:lpstr>
      <vt:lpstr>PowerPoint Presentation</vt:lpstr>
      <vt:lpstr>Tuning</vt:lpstr>
      <vt:lpstr>Alternatives and Generalizations</vt:lpstr>
      <vt:lpstr>Section 12.3: Momentum</vt:lpstr>
      <vt:lpstr>Moe’s Box</vt:lpstr>
      <vt:lpstr>Section 12.4: Impulsive Forces and Collisions</vt:lpstr>
      <vt:lpstr>Section 12.5: Rotational Dynamics</vt:lpstr>
      <vt:lpstr>Section 12.6: Real-Time Rigid Body Simulators</vt:lpstr>
      <vt:lpstr>That concludes Chapter 12. Next, Chapter 13:  Curves in 3D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Chapter 12: Mechanics 2</dc:title>
  <dc:creator>Ian Parberry</dc:creator>
  <cp:lastModifiedBy>Ian</cp:lastModifiedBy>
  <cp:revision>42</cp:revision>
  <dcterms:created xsi:type="dcterms:W3CDTF">2006-08-16T00:00:00Z</dcterms:created>
  <dcterms:modified xsi:type="dcterms:W3CDTF">2011-11-14T22:26:44Z</dcterms:modified>
  <cp:version>1</cp:version>
</cp:coreProperties>
</file>